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65" autoAdjust="0"/>
    <p:restoredTop sz="94660"/>
  </p:normalViewPr>
  <p:slideViewPr>
    <p:cSldViewPr snapToGrid="0">
      <p:cViewPr>
        <p:scale>
          <a:sx n="125" d="100"/>
          <a:sy n="125" d="100"/>
        </p:scale>
        <p:origin x="22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52769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1242162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308268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027A5-B369-4CAD-8CD7-35E5BC8EC32C}" type="datetimeFigureOut">
              <a:rPr lang="en-US" smtClean="0"/>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58036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C027A5-B369-4CAD-8CD7-35E5BC8EC32C}" type="datetimeFigureOut">
              <a:rPr lang="en-US" smtClean="0"/>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2803641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C027A5-B369-4CAD-8CD7-35E5BC8EC32C}" type="datetimeFigureOut">
              <a:rPr lang="en-US" smtClean="0"/>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75732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C027A5-B369-4CAD-8CD7-35E5BC8EC32C}" type="datetimeFigureOut">
              <a:rPr lang="en-US" smtClean="0"/>
              <a:t>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88454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C027A5-B369-4CAD-8CD7-35E5BC8EC32C}" type="datetimeFigureOut">
              <a:rPr lang="en-US" smtClean="0"/>
              <a:t>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2649640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027A5-B369-4CAD-8CD7-35E5BC8EC32C}" type="datetimeFigureOut">
              <a:rPr lang="en-US" smtClean="0"/>
              <a:t>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88515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3C027A5-B369-4CAD-8CD7-35E5BC8EC32C}" type="datetimeFigureOut">
              <a:rPr lang="en-US" smtClean="0"/>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38641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3C027A5-B369-4CAD-8CD7-35E5BC8EC32C}" type="datetimeFigureOut">
              <a:rPr lang="en-US" smtClean="0"/>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FF74C-6B71-4C60-AF83-42EB73C5C550}" type="slidenum">
              <a:rPr lang="en-US" smtClean="0"/>
              <a:t>‹N°›</a:t>
            </a:fld>
            <a:endParaRPr lang="en-US"/>
          </a:p>
        </p:txBody>
      </p:sp>
    </p:spTree>
    <p:extLst>
      <p:ext uri="{BB962C8B-B14F-4D97-AF65-F5344CB8AC3E}">
        <p14:creationId xmlns:p14="http://schemas.microsoft.com/office/powerpoint/2010/main" val="190998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3C027A5-B369-4CAD-8CD7-35E5BC8EC32C}" type="datetimeFigureOut">
              <a:rPr lang="en-US" smtClean="0"/>
              <a:t>12/8/2023</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3BFF74C-6B71-4C60-AF83-42EB73C5C550}" type="slidenum">
              <a:rPr lang="en-US" smtClean="0"/>
              <a:t>‹N°›</a:t>
            </a:fld>
            <a:endParaRPr lang="en-US"/>
          </a:p>
        </p:txBody>
      </p:sp>
    </p:spTree>
    <p:extLst>
      <p:ext uri="{BB962C8B-B14F-4D97-AF65-F5344CB8AC3E}">
        <p14:creationId xmlns:p14="http://schemas.microsoft.com/office/powerpoint/2010/main" val="36573010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B9D768D-E95F-459C-B417-06B8D065615E}"/>
              </a:ext>
            </a:extLst>
          </p:cNvPr>
          <p:cNvSpPr/>
          <p:nvPr/>
        </p:nvSpPr>
        <p:spPr>
          <a:xfrm>
            <a:off x="1" y="0"/>
            <a:ext cx="296858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t>
            </a:r>
          </a:p>
        </p:txBody>
      </p:sp>
      <p:grpSp>
        <p:nvGrpSpPr>
          <p:cNvPr id="9" name="Group 8">
            <a:extLst>
              <a:ext uri="{FF2B5EF4-FFF2-40B4-BE49-F238E27FC236}">
                <a16:creationId xmlns:a16="http://schemas.microsoft.com/office/drawing/2014/main" id="{D3970DED-7F0A-4C0D-880B-818C77D4BEFA}"/>
              </a:ext>
            </a:extLst>
          </p:cNvPr>
          <p:cNvGrpSpPr/>
          <p:nvPr/>
        </p:nvGrpSpPr>
        <p:grpSpPr>
          <a:xfrm>
            <a:off x="302651" y="2014857"/>
            <a:ext cx="2561811" cy="282193"/>
            <a:chOff x="302651" y="2112134"/>
            <a:chExt cx="2561811" cy="282193"/>
          </a:xfrm>
        </p:grpSpPr>
        <p:sp>
          <p:nvSpPr>
            <p:cNvPr id="8" name="Rectangle 7">
              <a:extLst>
                <a:ext uri="{FF2B5EF4-FFF2-40B4-BE49-F238E27FC236}">
                  <a16:creationId xmlns:a16="http://schemas.microsoft.com/office/drawing/2014/main" id="{9B7CE153-D805-4AD8-B3F9-3EBE5BEE392F}"/>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sp>
          <p:nvSpPr>
            <p:cNvPr id="5" name="TextBox 4">
              <a:extLst>
                <a:ext uri="{FF2B5EF4-FFF2-40B4-BE49-F238E27FC236}">
                  <a16:creationId xmlns:a16="http://schemas.microsoft.com/office/drawing/2014/main" id="{ED894215-C952-4F20-9C68-C29F2A60B27A}"/>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CONTACT</a:t>
              </a:r>
            </a:p>
          </p:txBody>
        </p:sp>
      </p:grpSp>
      <p:grpSp>
        <p:nvGrpSpPr>
          <p:cNvPr id="13" name="Group 12">
            <a:extLst>
              <a:ext uri="{FF2B5EF4-FFF2-40B4-BE49-F238E27FC236}">
                <a16:creationId xmlns:a16="http://schemas.microsoft.com/office/drawing/2014/main" id="{1498774F-823F-4268-A815-13C8D5F031E8}"/>
              </a:ext>
            </a:extLst>
          </p:cNvPr>
          <p:cNvGrpSpPr/>
          <p:nvPr/>
        </p:nvGrpSpPr>
        <p:grpSpPr>
          <a:xfrm>
            <a:off x="302651" y="2385298"/>
            <a:ext cx="2248321" cy="846626"/>
            <a:chOff x="324946" y="3254574"/>
            <a:chExt cx="2248321" cy="846626"/>
          </a:xfrm>
        </p:grpSpPr>
        <p:sp>
          <p:nvSpPr>
            <p:cNvPr id="14" name="TextBox 13">
              <a:extLst>
                <a:ext uri="{FF2B5EF4-FFF2-40B4-BE49-F238E27FC236}">
                  <a16:creationId xmlns:a16="http://schemas.microsoft.com/office/drawing/2014/main" id="{35687B29-3188-476D-95CF-498EBB2F3B5E}"/>
                </a:ext>
              </a:extLst>
            </p:cNvPr>
            <p:cNvSpPr txBox="1"/>
            <p:nvPr/>
          </p:nvSpPr>
          <p:spPr>
            <a:xfrm>
              <a:off x="420865" y="3254574"/>
              <a:ext cx="1859208" cy="220381"/>
            </a:xfrm>
            <a:prstGeom prst="rect">
              <a:avLst/>
            </a:prstGeom>
            <a:noFill/>
          </p:spPr>
          <p:txBody>
            <a:bodyPr wrap="square" rtlCol="0">
              <a:spAutoFit/>
            </a:bodyPr>
            <a:lstStyle/>
            <a:p>
              <a:pPr>
                <a:lnSpc>
                  <a:spcPct val="110000"/>
                </a:lnSpc>
              </a:pPr>
              <a:r>
                <a:rPr lang="en-US" sz="800" dirty="0">
                  <a:latin typeface="Open Sans" panose="020B0606030504020204" pitchFamily="34" charset="0"/>
                  <a:ea typeface="Open Sans" panose="020B0606030504020204" pitchFamily="34" charset="0"/>
                  <a:cs typeface="Open Sans" panose="020B0606030504020204" pitchFamily="34" charset="0"/>
                </a:rPr>
                <a:t>06 01 02 03 04 / 01 02 03 04 05 </a:t>
              </a:r>
            </a:p>
          </p:txBody>
        </p:sp>
        <p:sp>
          <p:nvSpPr>
            <p:cNvPr id="15" name="Freeform 5">
              <a:extLst>
                <a:ext uri="{FF2B5EF4-FFF2-40B4-BE49-F238E27FC236}">
                  <a16:creationId xmlns:a16="http://schemas.microsoft.com/office/drawing/2014/main" id="{E8209332-D809-477C-90A3-37D7564963A8}"/>
                </a:ext>
              </a:extLst>
            </p:cNvPr>
            <p:cNvSpPr>
              <a:spLocks/>
            </p:cNvSpPr>
            <p:nvPr/>
          </p:nvSpPr>
          <p:spPr bwMode="auto">
            <a:xfrm>
              <a:off x="324946" y="3808462"/>
              <a:ext cx="93663" cy="87312"/>
            </a:xfrm>
            <a:custGeom>
              <a:avLst/>
              <a:gdLst>
                <a:gd name="T0" fmla="*/ 30 w 59"/>
                <a:gd name="T1" fmla="*/ 0 h 55"/>
                <a:gd name="T2" fmla="*/ 0 w 59"/>
                <a:gd name="T3" fmla="*/ 28 h 55"/>
                <a:gd name="T4" fmla="*/ 9 w 59"/>
                <a:gd name="T5" fmla="*/ 28 h 55"/>
                <a:gd name="T6" fmla="*/ 9 w 59"/>
                <a:gd name="T7" fmla="*/ 55 h 55"/>
                <a:gd name="T8" fmla="*/ 24 w 59"/>
                <a:gd name="T9" fmla="*/ 55 h 55"/>
                <a:gd name="T10" fmla="*/ 24 w 59"/>
                <a:gd name="T11" fmla="*/ 36 h 55"/>
                <a:gd name="T12" fmla="*/ 35 w 59"/>
                <a:gd name="T13" fmla="*/ 36 h 55"/>
                <a:gd name="T14" fmla="*/ 35 w 59"/>
                <a:gd name="T15" fmla="*/ 55 h 55"/>
                <a:gd name="T16" fmla="*/ 50 w 59"/>
                <a:gd name="T17" fmla="*/ 55 h 55"/>
                <a:gd name="T18" fmla="*/ 50 w 59"/>
                <a:gd name="T19" fmla="*/ 28 h 55"/>
                <a:gd name="T20" fmla="*/ 59 w 59"/>
                <a:gd name="T21" fmla="*/ 28 h 55"/>
                <a:gd name="T22" fmla="*/ 30 w 59"/>
                <a:gd name="T2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55">
                  <a:moveTo>
                    <a:pt x="30" y="0"/>
                  </a:moveTo>
                  <a:lnTo>
                    <a:pt x="0" y="28"/>
                  </a:lnTo>
                  <a:lnTo>
                    <a:pt x="9" y="28"/>
                  </a:lnTo>
                  <a:lnTo>
                    <a:pt x="9" y="55"/>
                  </a:lnTo>
                  <a:lnTo>
                    <a:pt x="24" y="55"/>
                  </a:lnTo>
                  <a:lnTo>
                    <a:pt x="24" y="36"/>
                  </a:lnTo>
                  <a:lnTo>
                    <a:pt x="35" y="36"/>
                  </a:lnTo>
                  <a:lnTo>
                    <a:pt x="35" y="55"/>
                  </a:lnTo>
                  <a:lnTo>
                    <a:pt x="50" y="55"/>
                  </a:lnTo>
                  <a:lnTo>
                    <a:pt x="50" y="28"/>
                  </a:lnTo>
                  <a:lnTo>
                    <a:pt x="59" y="28"/>
                  </a:lnTo>
                  <a:lnTo>
                    <a:pt x="30" y="0"/>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9">
              <a:extLst>
                <a:ext uri="{FF2B5EF4-FFF2-40B4-BE49-F238E27FC236}">
                  <a16:creationId xmlns:a16="http://schemas.microsoft.com/office/drawing/2014/main" id="{52AE3549-CAA6-4B46-BD04-41828BE81773}"/>
                </a:ext>
              </a:extLst>
            </p:cNvPr>
            <p:cNvSpPr>
              <a:spLocks/>
            </p:cNvSpPr>
            <p:nvPr/>
          </p:nvSpPr>
          <p:spPr bwMode="auto">
            <a:xfrm>
              <a:off x="331218" y="3313541"/>
              <a:ext cx="84138" cy="88900"/>
            </a:xfrm>
            <a:custGeom>
              <a:avLst/>
              <a:gdLst>
                <a:gd name="T0" fmla="*/ 23 w 24"/>
                <a:gd name="T1" fmla="*/ 17 h 24"/>
                <a:gd name="T2" fmla="*/ 22 w 24"/>
                <a:gd name="T3" fmla="*/ 16 h 24"/>
                <a:gd name="T4" fmla="*/ 18 w 24"/>
                <a:gd name="T5" fmla="*/ 16 h 24"/>
                <a:gd name="T6" fmla="*/ 16 w 24"/>
                <a:gd name="T7" fmla="*/ 16 h 24"/>
                <a:gd name="T8" fmla="*/ 13 w 24"/>
                <a:gd name="T9" fmla="*/ 19 h 24"/>
                <a:gd name="T10" fmla="*/ 4 w 24"/>
                <a:gd name="T11" fmla="*/ 10 h 24"/>
                <a:gd name="T12" fmla="*/ 7 w 24"/>
                <a:gd name="T13" fmla="*/ 7 h 24"/>
                <a:gd name="T14" fmla="*/ 8 w 24"/>
                <a:gd name="T15" fmla="*/ 6 h 24"/>
                <a:gd name="T16" fmla="*/ 7 w 24"/>
                <a:gd name="T17" fmla="*/ 1 h 24"/>
                <a:gd name="T18" fmla="*/ 7 w 24"/>
                <a:gd name="T19" fmla="*/ 0 h 24"/>
                <a:gd name="T20" fmla="*/ 6 w 24"/>
                <a:gd name="T21" fmla="*/ 0 h 24"/>
                <a:gd name="T22" fmla="*/ 1 w 24"/>
                <a:gd name="T23" fmla="*/ 0 h 24"/>
                <a:gd name="T24" fmla="*/ 0 w 24"/>
                <a:gd name="T25" fmla="*/ 0 h 24"/>
                <a:gd name="T26" fmla="*/ 0 w 24"/>
                <a:gd name="T27" fmla="*/ 1 h 24"/>
                <a:gd name="T28" fmla="*/ 3 w 24"/>
                <a:gd name="T29" fmla="*/ 12 h 24"/>
                <a:gd name="T30" fmla="*/ 11 w 24"/>
                <a:gd name="T31" fmla="*/ 21 h 24"/>
                <a:gd name="T32" fmla="*/ 22 w 24"/>
                <a:gd name="T33" fmla="*/ 24 h 24"/>
                <a:gd name="T34" fmla="*/ 23 w 24"/>
                <a:gd name="T35" fmla="*/ 23 h 24"/>
                <a:gd name="T36" fmla="*/ 24 w 24"/>
                <a:gd name="T37" fmla="*/ 22 h 24"/>
                <a:gd name="T38" fmla="*/ 24 w 24"/>
                <a:gd name="T39" fmla="*/ 18 h 24"/>
                <a:gd name="T40" fmla="*/ 23 w 24"/>
                <a:gd name="T41" fmla="*/ 17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24">
                  <a:moveTo>
                    <a:pt x="23" y="17"/>
                  </a:moveTo>
                  <a:cubicBezTo>
                    <a:pt x="23" y="16"/>
                    <a:pt x="23" y="16"/>
                    <a:pt x="22" y="16"/>
                  </a:cubicBezTo>
                  <a:cubicBezTo>
                    <a:pt x="21" y="16"/>
                    <a:pt x="19" y="16"/>
                    <a:pt x="18" y="16"/>
                  </a:cubicBezTo>
                  <a:cubicBezTo>
                    <a:pt x="17" y="15"/>
                    <a:pt x="17" y="15"/>
                    <a:pt x="16" y="16"/>
                  </a:cubicBezTo>
                  <a:cubicBezTo>
                    <a:pt x="13" y="19"/>
                    <a:pt x="13" y="19"/>
                    <a:pt x="13" y="19"/>
                  </a:cubicBezTo>
                  <a:cubicBezTo>
                    <a:pt x="9" y="17"/>
                    <a:pt x="6" y="14"/>
                    <a:pt x="4" y="10"/>
                  </a:cubicBezTo>
                  <a:cubicBezTo>
                    <a:pt x="7" y="7"/>
                    <a:pt x="7" y="7"/>
                    <a:pt x="7" y="7"/>
                  </a:cubicBezTo>
                  <a:cubicBezTo>
                    <a:pt x="8" y="7"/>
                    <a:pt x="8" y="6"/>
                    <a:pt x="8" y="6"/>
                  </a:cubicBezTo>
                  <a:cubicBezTo>
                    <a:pt x="7" y="4"/>
                    <a:pt x="7" y="3"/>
                    <a:pt x="7" y="1"/>
                  </a:cubicBezTo>
                  <a:cubicBezTo>
                    <a:pt x="7" y="1"/>
                    <a:pt x="7" y="0"/>
                    <a:pt x="7" y="0"/>
                  </a:cubicBezTo>
                  <a:cubicBezTo>
                    <a:pt x="6" y="0"/>
                    <a:pt x="6" y="0"/>
                    <a:pt x="6" y="0"/>
                  </a:cubicBezTo>
                  <a:cubicBezTo>
                    <a:pt x="1" y="0"/>
                    <a:pt x="1" y="0"/>
                    <a:pt x="1" y="0"/>
                  </a:cubicBezTo>
                  <a:cubicBezTo>
                    <a:pt x="1" y="0"/>
                    <a:pt x="0" y="0"/>
                    <a:pt x="0" y="0"/>
                  </a:cubicBezTo>
                  <a:cubicBezTo>
                    <a:pt x="0" y="0"/>
                    <a:pt x="0" y="1"/>
                    <a:pt x="0" y="1"/>
                  </a:cubicBezTo>
                  <a:cubicBezTo>
                    <a:pt x="0" y="5"/>
                    <a:pt x="1" y="9"/>
                    <a:pt x="3" y="12"/>
                  </a:cubicBezTo>
                  <a:cubicBezTo>
                    <a:pt x="5" y="16"/>
                    <a:pt x="7" y="19"/>
                    <a:pt x="11" y="21"/>
                  </a:cubicBezTo>
                  <a:cubicBezTo>
                    <a:pt x="14" y="23"/>
                    <a:pt x="18" y="24"/>
                    <a:pt x="22" y="24"/>
                  </a:cubicBezTo>
                  <a:cubicBezTo>
                    <a:pt x="23" y="24"/>
                    <a:pt x="23" y="23"/>
                    <a:pt x="23" y="23"/>
                  </a:cubicBezTo>
                  <a:cubicBezTo>
                    <a:pt x="23" y="23"/>
                    <a:pt x="24" y="23"/>
                    <a:pt x="24" y="22"/>
                  </a:cubicBezTo>
                  <a:cubicBezTo>
                    <a:pt x="24" y="18"/>
                    <a:pt x="24" y="18"/>
                    <a:pt x="24" y="18"/>
                  </a:cubicBezTo>
                  <a:cubicBezTo>
                    <a:pt x="24" y="17"/>
                    <a:pt x="23" y="17"/>
                    <a:pt x="23" y="17"/>
                  </a:cubicBez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TextBox 16">
              <a:extLst>
                <a:ext uri="{FF2B5EF4-FFF2-40B4-BE49-F238E27FC236}">
                  <a16:creationId xmlns:a16="http://schemas.microsoft.com/office/drawing/2014/main" id="{C4B5F7A4-01DD-490C-86E6-524C94204ABD}"/>
                </a:ext>
              </a:extLst>
            </p:cNvPr>
            <p:cNvSpPr txBox="1"/>
            <p:nvPr/>
          </p:nvSpPr>
          <p:spPr>
            <a:xfrm>
              <a:off x="420865" y="3489898"/>
              <a:ext cx="2152402" cy="220381"/>
            </a:xfrm>
            <a:prstGeom prst="rect">
              <a:avLst/>
            </a:prstGeom>
            <a:noFill/>
          </p:spPr>
          <p:txBody>
            <a:bodyPr wrap="square" rtlCol="0">
              <a:spAutoFit/>
            </a:bodyPr>
            <a:lstStyle/>
            <a:p>
              <a:pPr>
                <a:lnSpc>
                  <a:spcPct val="110000"/>
                </a:lnSpc>
              </a:pPr>
              <a:r>
                <a:rPr lang="en-US" sz="800" dirty="0" err="1">
                  <a:latin typeface="Open Sans" panose="020B0606030504020204" pitchFamily="34" charset="0"/>
                  <a:ea typeface="Open Sans" panose="020B0606030504020204" pitchFamily="34" charset="0"/>
                  <a:cs typeface="Open Sans" panose="020B0606030504020204" pitchFamily="34" charset="0"/>
                </a:rPr>
                <a:t>mon-email@mail.com</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TextBox 17">
              <a:extLst>
                <a:ext uri="{FF2B5EF4-FFF2-40B4-BE49-F238E27FC236}">
                  <a16:creationId xmlns:a16="http://schemas.microsoft.com/office/drawing/2014/main" id="{5BB0ACED-E07A-4A8A-8A1B-5167776EE53C}"/>
                </a:ext>
              </a:extLst>
            </p:cNvPr>
            <p:cNvSpPr txBox="1"/>
            <p:nvPr/>
          </p:nvSpPr>
          <p:spPr>
            <a:xfrm>
              <a:off x="420865" y="3745397"/>
              <a:ext cx="2152402" cy="355803"/>
            </a:xfrm>
            <a:prstGeom prst="rect">
              <a:avLst/>
            </a:prstGeom>
            <a:noFill/>
          </p:spPr>
          <p:txBody>
            <a:bodyPr wrap="square" rtlCol="0">
              <a:spAutoFit/>
            </a:bodyPr>
            <a:lstStyle/>
            <a:p>
              <a:pPr>
                <a:lnSpc>
                  <a:spcPct val="110000"/>
                </a:lnSpc>
              </a:pPr>
              <a:r>
                <a:rPr lang="en-US" sz="800" dirty="0">
                  <a:latin typeface="Open Sans" panose="020B0606030504020204" pitchFamily="34" charset="0"/>
                  <a:ea typeface="Open Sans" panose="020B0606030504020204" pitchFamily="34" charset="0"/>
                  <a:cs typeface="Open Sans" panose="020B0606030504020204" pitchFamily="34" charset="0"/>
                </a:rPr>
                <a:t>12 Avenue Charles de Gaulle </a:t>
              </a:r>
              <a:br>
                <a:rPr lang="en-US" sz="800" dirty="0">
                  <a:latin typeface="Open Sans" panose="020B0606030504020204" pitchFamily="34" charset="0"/>
                  <a:ea typeface="Open Sans" panose="020B0606030504020204" pitchFamily="34" charset="0"/>
                  <a:cs typeface="Open Sans" panose="020B0606030504020204" pitchFamily="34" charset="0"/>
                </a:rPr>
              </a:br>
              <a:r>
                <a:rPr lang="en-US" sz="800" dirty="0">
                  <a:latin typeface="Open Sans" panose="020B0606030504020204" pitchFamily="34" charset="0"/>
                  <a:ea typeface="Open Sans" panose="020B0606030504020204" pitchFamily="34" charset="0"/>
                  <a:cs typeface="Open Sans" panose="020B0606030504020204" pitchFamily="34" charset="0"/>
                </a:rPr>
                <a:t>75012 Paris</a:t>
              </a:r>
            </a:p>
          </p:txBody>
        </p:sp>
        <p:sp>
          <p:nvSpPr>
            <p:cNvPr id="19" name="Freeform 13">
              <a:extLst>
                <a:ext uri="{FF2B5EF4-FFF2-40B4-BE49-F238E27FC236}">
                  <a16:creationId xmlns:a16="http://schemas.microsoft.com/office/drawing/2014/main" id="{9BB74948-3FB4-43DA-84DD-F90F80513712}"/>
                </a:ext>
              </a:extLst>
            </p:cNvPr>
            <p:cNvSpPr>
              <a:spLocks noEditPoints="1"/>
            </p:cNvSpPr>
            <p:nvPr/>
          </p:nvSpPr>
          <p:spPr bwMode="auto">
            <a:xfrm>
              <a:off x="326455" y="3555813"/>
              <a:ext cx="93663" cy="96837"/>
            </a:xfrm>
            <a:custGeom>
              <a:avLst/>
              <a:gdLst>
                <a:gd name="T0" fmla="*/ 23 w 27"/>
                <a:gd name="T1" fmla="*/ 4 h 26"/>
                <a:gd name="T2" fmla="*/ 14 w 27"/>
                <a:gd name="T3" fmla="*/ 0 h 26"/>
                <a:gd name="T4" fmla="*/ 4 w 27"/>
                <a:gd name="T5" fmla="*/ 4 h 26"/>
                <a:gd name="T6" fmla="*/ 0 w 27"/>
                <a:gd name="T7" fmla="*/ 13 h 26"/>
                <a:gd name="T8" fmla="*/ 4 w 27"/>
                <a:gd name="T9" fmla="*/ 23 h 26"/>
                <a:gd name="T10" fmla="*/ 14 w 27"/>
                <a:gd name="T11" fmla="*/ 26 h 26"/>
                <a:gd name="T12" fmla="*/ 23 w 27"/>
                <a:gd name="T13" fmla="*/ 23 h 26"/>
                <a:gd name="T14" fmla="*/ 27 w 27"/>
                <a:gd name="T15" fmla="*/ 13 h 26"/>
                <a:gd name="T16" fmla="*/ 23 w 27"/>
                <a:gd name="T17" fmla="*/ 4 h 26"/>
                <a:gd name="T18" fmla="*/ 23 w 27"/>
                <a:gd name="T19" fmla="*/ 8 h 26"/>
                <a:gd name="T20" fmla="*/ 19 w 27"/>
                <a:gd name="T21" fmla="*/ 8 h 26"/>
                <a:gd name="T22" fmla="*/ 17 w 27"/>
                <a:gd name="T23" fmla="*/ 3 h 26"/>
                <a:gd name="T24" fmla="*/ 23 w 27"/>
                <a:gd name="T25" fmla="*/ 8 h 26"/>
                <a:gd name="T26" fmla="*/ 14 w 27"/>
                <a:gd name="T27" fmla="*/ 3 h 26"/>
                <a:gd name="T28" fmla="*/ 16 w 27"/>
                <a:gd name="T29" fmla="*/ 8 h 26"/>
                <a:gd name="T30" fmla="*/ 11 w 27"/>
                <a:gd name="T31" fmla="*/ 8 h 26"/>
                <a:gd name="T32" fmla="*/ 14 w 27"/>
                <a:gd name="T33" fmla="*/ 3 h 26"/>
                <a:gd name="T34" fmla="*/ 3 w 27"/>
                <a:gd name="T35" fmla="*/ 16 h 26"/>
                <a:gd name="T36" fmla="*/ 3 w 27"/>
                <a:gd name="T37" fmla="*/ 13 h 26"/>
                <a:gd name="T38" fmla="*/ 3 w 27"/>
                <a:gd name="T39" fmla="*/ 10 h 26"/>
                <a:gd name="T40" fmla="*/ 8 w 27"/>
                <a:gd name="T41" fmla="*/ 10 h 26"/>
                <a:gd name="T42" fmla="*/ 8 w 27"/>
                <a:gd name="T43" fmla="*/ 13 h 26"/>
                <a:gd name="T44" fmla="*/ 8 w 27"/>
                <a:gd name="T45" fmla="*/ 16 h 26"/>
                <a:gd name="T46" fmla="*/ 3 w 27"/>
                <a:gd name="T47" fmla="*/ 16 h 26"/>
                <a:gd name="T48" fmla="*/ 4 w 27"/>
                <a:gd name="T49" fmla="*/ 18 h 26"/>
                <a:gd name="T50" fmla="*/ 8 w 27"/>
                <a:gd name="T51" fmla="*/ 18 h 26"/>
                <a:gd name="T52" fmla="*/ 10 w 27"/>
                <a:gd name="T53" fmla="*/ 23 h 26"/>
                <a:gd name="T54" fmla="*/ 4 w 27"/>
                <a:gd name="T55" fmla="*/ 18 h 26"/>
                <a:gd name="T56" fmla="*/ 8 w 27"/>
                <a:gd name="T57" fmla="*/ 8 h 26"/>
                <a:gd name="T58" fmla="*/ 4 w 27"/>
                <a:gd name="T59" fmla="*/ 8 h 26"/>
                <a:gd name="T60" fmla="*/ 10 w 27"/>
                <a:gd name="T61" fmla="*/ 3 h 26"/>
                <a:gd name="T62" fmla="*/ 8 w 27"/>
                <a:gd name="T63" fmla="*/ 8 h 26"/>
                <a:gd name="T64" fmla="*/ 14 w 27"/>
                <a:gd name="T65" fmla="*/ 24 h 26"/>
                <a:gd name="T66" fmla="*/ 11 w 27"/>
                <a:gd name="T67" fmla="*/ 18 h 26"/>
                <a:gd name="T68" fmla="*/ 16 w 27"/>
                <a:gd name="T69" fmla="*/ 18 h 26"/>
                <a:gd name="T70" fmla="*/ 14 w 27"/>
                <a:gd name="T71" fmla="*/ 24 h 26"/>
                <a:gd name="T72" fmla="*/ 17 w 27"/>
                <a:gd name="T73" fmla="*/ 16 h 26"/>
                <a:gd name="T74" fmla="*/ 10 w 27"/>
                <a:gd name="T75" fmla="*/ 16 h 26"/>
                <a:gd name="T76" fmla="*/ 10 w 27"/>
                <a:gd name="T77" fmla="*/ 13 h 26"/>
                <a:gd name="T78" fmla="*/ 10 w 27"/>
                <a:gd name="T79" fmla="*/ 10 h 26"/>
                <a:gd name="T80" fmla="*/ 17 w 27"/>
                <a:gd name="T81" fmla="*/ 10 h 26"/>
                <a:gd name="T82" fmla="*/ 17 w 27"/>
                <a:gd name="T83" fmla="*/ 13 h 26"/>
                <a:gd name="T84" fmla="*/ 17 w 27"/>
                <a:gd name="T85" fmla="*/ 16 h 26"/>
                <a:gd name="T86" fmla="*/ 17 w 27"/>
                <a:gd name="T87" fmla="*/ 23 h 26"/>
                <a:gd name="T88" fmla="*/ 19 w 27"/>
                <a:gd name="T89" fmla="*/ 18 h 26"/>
                <a:gd name="T90" fmla="*/ 23 w 27"/>
                <a:gd name="T91" fmla="*/ 18 h 26"/>
                <a:gd name="T92" fmla="*/ 17 w 27"/>
                <a:gd name="T93" fmla="*/ 23 h 26"/>
                <a:gd name="T94" fmla="*/ 19 w 27"/>
                <a:gd name="T95" fmla="*/ 16 h 26"/>
                <a:gd name="T96" fmla="*/ 20 w 27"/>
                <a:gd name="T97" fmla="*/ 13 h 26"/>
                <a:gd name="T98" fmla="*/ 19 w 27"/>
                <a:gd name="T99" fmla="*/ 10 h 26"/>
                <a:gd name="T100" fmla="*/ 24 w 27"/>
                <a:gd name="T101" fmla="*/ 10 h 26"/>
                <a:gd name="T102" fmla="*/ 24 w 27"/>
                <a:gd name="T103" fmla="*/ 13 h 26"/>
                <a:gd name="T104" fmla="*/ 24 w 27"/>
                <a:gd name="T105" fmla="*/ 16 h 26"/>
                <a:gd name="T106" fmla="*/ 19 w 27"/>
                <a:gd name="T10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7" h="26">
                  <a:moveTo>
                    <a:pt x="23" y="4"/>
                  </a:moveTo>
                  <a:cubicBezTo>
                    <a:pt x="20" y="1"/>
                    <a:pt x="17" y="0"/>
                    <a:pt x="14" y="0"/>
                  </a:cubicBezTo>
                  <a:cubicBezTo>
                    <a:pt x="10" y="0"/>
                    <a:pt x="7" y="1"/>
                    <a:pt x="4" y="4"/>
                  </a:cubicBezTo>
                  <a:cubicBezTo>
                    <a:pt x="2" y="6"/>
                    <a:pt x="0" y="9"/>
                    <a:pt x="0" y="13"/>
                  </a:cubicBezTo>
                  <a:cubicBezTo>
                    <a:pt x="0" y="17"/>
                    <a:pt x="2" y="20"/>
                    <a:pt x="4" y="23"/>
                  </a:cubicBezTo>
                  <a:cubicBezTo>
                    <a:pt x="7" y="25"/>
                    <a:pt x="10" y="26"/>
                    <a:pt x="14" y="26"/>
                  </a:cubicBezTo>
                  <a:cubicBezTo>
                    <a:pt x="17" y="26"/>
                    <a:pt x="20" y="25"/>
                    <a:pt x="23" y="23"/>
                  </a:cubicBezTo>
                  <a:cubicBezTo>
                    <a:pt x="26" y="20"/>
                    <a:pt x="27" y="17"/>
                    <a:pt x="27" y="13"/>
                  </a:cubicBezTo>
                  <a:cubicBezTo>
                    <a:pt x="27" y="9"/>
                    <a:pt x="26" y="6"/>
                    <a:pt x="23" y="4"/>
                  </a:cubicBezTo>
                  <a:close/>
                  <a:moveTo>
                    <a:pt x="23" y="8"/>
                  </a:moveTo>
                  <a:cubicBezTo>
                    <a:pt x="19" y="8"/>
                    <a:pt x="19" y="8"/>
                    <a:pt x="19" y="8"/>
                  </a:cubicBezTo>
                  <a:cubicBezTo>
                    <a:pt x="18" y="6"/>
                    <a:pt x="18" y="5"/>
                    <a:pt x="17" y="3"/>
                  </a:cubicBezTo>
                  <a:cubicBezTo>
                    <a:pt x="20" y="4"/>
                    <a:pt x="22" y="5"/>
                    <a:pt x="23" y="8"/>
                  </a:cubicBezTo>
                  <a:close/>
                  <a:moveTo>
                    <a:pt x="14" y="3"/>
                  </a:moveTo>
                  <a:cubicBezTo>
                    <a:pt x="15" y="4"/>
                    <a:pt x="16" y="6"/>
                    <a:pt x="16" y="8"/>
                  </a:cubicBezTo>
                  <a:cubicBezTo>
                    <a:pt x="11" y="8"/>
                    <a:pt x="11" y="8"/>
                    <a:pt x="11" y="8"/>
                  </a:cubicBezTo>
                  <a:cubicBezTo>
                    <a:pt x="12" y="6"/>
                    <a:pt x="12" y="4"/>
                    <a:pt x="14" y="3"/>
                  </a:cubicBezTo>
                  <a:close/>
                  <a:moveTo>
                    <a:pt x="3" y="16"/>
                  </a:moveTo>
                  <a:cubicBezTo>
                    <a:pt x="3" y="15"/>
                    <a:pt x="3" y="14"/>
                    <a:pt x="3" y="13"/>
                  </a:cubicBezTo>
                  <a:cubicBezTo>
                    <a:pt x="3" y="12"/>
                    <a:pt x="3" y="11"/>
                    <a:pt x="3" y="10"/>
                  </a:cubicBezTo>
                  <a:cubicBezTo>
                    <a:pt x="8" y="10"/>
                    <a:pt x="8" y="10"/>
                    <a:pt x="8" y="10"/>
                  </a:cubicBezTo>
                  <a:cubicBezTo>
                    <a:pt x="8" y="11"/>
                    <a:pt x="8" y="12"/>
                    <a:pt x="8" y="13"/>
                  </a:cubicBezTo>
                  <a:cubicBezTo>
                    <a:pt x="8" y="14"/>
                    <a:pt x="8" y="15"/>
                    <a:pt x="8" y="16"/>
                  </a:cubicBezTo>
                  <a:lnTo>
                    <a:pt x="3" y="16"/>
                  </a:lnTo>
                  <a:close/>
                  <a:moveTo>
                    <a:pt x="4" y="18"/>
                  </a:moveTo>
                  <a:cubicBezTo>
                    <a:pt x="8" y="18"/>
                    <a:pt x="8" y="18"/>
                    <a:pt x="8" y="18"/>
                  </a:cubicBezTo>
                  <a:cubicBezTo>
                    <a:pt x="9" y="20"/>
                    <a:pt x="9" y="22"/>
                    <a:pt x="10" y="23"/>
                  </a:cubicBezTo>
                  <a:cubicBezTo>
                    <a:pt x="8" y="22"/>
                    <a:pt x="6" y="21"/>
                    <a:pt x="4" y="18"/>
                  </a:cubicBezTo>
                  <a:close/>
                  <a:moveTo>
                    <a:pt x="8" y="8"/>
                  </a:moveTo>
                  <a:cubicBezTo>
                    <a:pt x="4" y="8"/>
                    <a:pt x="4" y="8"/>
                    <a:pt x="4" y="8"/>
                  </a:cubicBezTo>
                  <a:cubicBezTo>
                    <a:pt x="6" y="5"/>
                    <a:pt x="8" y="4"/>
                    <a:pt x="10" y="3"/>
                  </a:cubicBezTo>
                  <a:cubicBezTo>
                    <a:pt x="9" y="5"/>
                    <a:pt x="9" y="6"/>
                    <a:pt x="8" y="8"/>
                  </a:cubicBezTo>
                  <a:close/>
                  <a:moveTo>
                    <a:pt x="14" y="24"/>
                  </a:moveTo>
                  <a:cubicBezTo>
                    <a:pt x="12" y="22"/>
                    <a:pt x="12" y="20"/>
                    <a:pt x="11" y="18"/>
                  </a:cubicBezTo>
                  <a:cubicBezTo>
                    <a:pt x="16" y="18"/>
                    <a:pt x="16" y="18"/>
                    <a:pt x="16" y="18"/>
                  </a:cubicBezTo>
                  <a:cubicBezTo>
                    <a:pt x="16" y="20"/>
                    <a:pt x="15" y="22"/>
                    <a:pt x="14" y="24"/>
                  </a:cubicBezTo>
                  <a:close/>
                  <a:moveTo>
                    <a:pt x="17" y="16"/>
                  </a:moveTo>
                  <a:cubicBezTo>
                    <a:pt x="10" y="16"/>
                    <a:pt x="10" y="16"/>
                    <a:pt x="10" y="16"/>
                  </a:cubicBezTo>
                  <a:cubicBezTo>
                    <a:pt x="10" y="15"/>
                    <a:pt x="10" y="14"/>
                    <a:pt x="10" y="13"/>
                  </a:cubicBezTo>
                  <a:cubicBezTo>
                    <a:pt x="10" y="12"/>
                    <a:pt x="10" y="11"/>
                    <a:pt x="10" y="10"/>
                  </a:cubicBezTo>
                  <a:cubicBezTo>
                    <a:pt x="17" y="10"/>
                    <a:pt x="17" y="10"/>
                    <a:pt x="17" y="10"/>
                  </a:cubicBezTo>
                  <a:cubicBezTo>
                    <a:pt x="17" y="11"/>
                    <a:pt x="17" y="12"/>
                    <a:pt x="17" y="13"/>
                  </a:cubicBezTo>
                  <a:cubicBezTo>
                    <a:pt x="17" y="14"/>
                    <a:pt x="17" y="15"/>
                    <a:pt x="17" y="16"/>
                  </a:cubicBezTo>
                  <a:close/>
                  <a:moveTo>
                    <a:pt x="17" y="23"/>
                  </a:moveTo>
                  <a:cubicBezTo>
                    <a:pt x="18" y="22"/>
                    <a:pt x="18" y="20"/>
                    <a:pt x="19" y="18"/>
                  </a:cubicBezTo>
                  <a:cubicBezTo>
                    <a:pt x="23" y="18"/>
                    <a:pt x="23" y="18"/>
                    <a:pt x="23" y="18"/>
                  </a:cubicBezTo>
                  <a:cubicBezTo>
                    <a:pt x="22" y="21"/>
                    <a:pt x="20" y="22"/>
                    <a:pt x="17" y="23"/>
                  </a:cubicBezTo>
                  <a:close/>
                  <a:moveTo>
                    <a:pt x="19" y="16"/>
                  </a:moveTo>
                  <a:cubicBezTo>
                    <a:pt x="20" y="15"/>
                    <a:pt x="20" y="14"/>
                    <a:pt x="20" y="13"/>
                  </a:cubicBezTo>
                  <a:cubicBezTo>
                    <a:pt x="20" y="12"/>
                    <a:pt x="20" y="11"/>
                    <a:pt x="19" y="10"/>
                  </a:cubicBezTo>
                  <a:cubicBezTo>
                    <a:pt x="24" y="10"/>
                    <a:pt x="24" y="10"/>
                    <a:pt x="24" y="10"/>
                  </a:cubicBezTo>
                  <a:cubicBezTo>
                    <a:pt x="24" y="11"/>
                    <a:pt x="24" y="12"/>
                    <a:pt x="24" y="13"/>
                  </a:cubicBezTo>
                  <a:cubicBezTo>
                    <a:pt x="24" y="14"/>
                    <a:pt x="24" y="15"/>
                    <a:pt x="24" y="16"/>
                  </a:cubicBezTo>
                  <a:lnTo>
                    <a:pt x="19" y="16"/>
                  </a:lnTo>
                  <a:close/>
                </a:path>
              </a:pathLst>
            </a:custGeom>
            <a:solidFill>
              <a:schemeClr val="accent5">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34" name="Group 33">
            <a:extLst>
              <a:ext uri="{FF2B5EF4-FFF2-40B4-BE49-F238E27FC236}">
                <a16:creationId xmlns:a16="http://schemas.microsoft.com/office/drawing/2014/main" id="{0C5E5D81-5C8C-4EEE-B970-47CE75F71FCA}"/>
              </a:ext>
            </a:extLst>
          </p:cNvPr>
          <p:cNvGrpSpPr/>
          <p:nvPr/>
        </p:nvGrpSpPr>
        <p:grpSpPr>
          <a:xfrm>
            <a:off x="311202" y="3463030"/>
            <a:ext cx="2561811" cy="282193"/>
            <a:chOff x="302651" y="2112134"/>
            <a:chExt cx="2561811" cy="282193"/>
          </a:xfrm>
        </p:grpSpPr>
        <p:sp>
          <p:nvSpPr>
            <p:cNvPr id="35" name="Rectangle 34">
              <a:extLst>
                <a:ext uri="{FF2B5EF4-FFF2-40B4-BE49-F238E27FC236}">
                  <a16:creationId xmlns:a16="http://schemas.microsoft.com/office/drawing/2014/main" id="{C9EF5455-7FD6-44D6-BD4F-DCD3AB11AC80}"/>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sp>
          <p:nvSpPr>
            <p:cNvPr id="36" name="TextBox 35">
              <a:extLst>
                <a:ext uri="{FF2B5EF4-FFF2-40B4-BE49-F238E27FC236}">
                  <a16:creationId xmlns:a16="http://schemas.microsoft.com/office/drawing/2014/main" id="{E0B29E9B-59E4-46A3-81A1-A42625F55657}"/>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COMPETENCES</a:t>
              </a:r>
            </a:p>
          </p:txBody>
        </p:sp>
      </p:grpSp>
      <p:sp>
        <p:nvSpPr>
          <p:cNvPr id="40" name="TextBox 39">
            <a:extLst>
              <a:ext uri="{FF2B5EF4-FFF2-40B4-BE49-F238E27FC236}">
                <a16:creationId xmlns:a16="http://schemas.microsoft.com/office/drawing/2014/main" id="{DC8E7D07-0FFD-449B-B274-D0BB1B9F4B06}"/>
              </a:ext>
            </a:extLst>
          </p:cNvPr>
          <p:cNvSpPr txBox="1"/>
          <p:nvPr/>
        </p:nvSpPr>
        <p:spPr>
          <a:xfrm>
            <a:off x="311202" y="3825534"/>
            <a:ext cx="2553260" cy="1365310"/>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Maîtrise des outils informatiques de bureautique (Word, Excel, PowerPoint)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Bonne connaissance des techniques de vente, de la négociation et de la relation client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Capacité à travailler en équipe et à communiquer efficacement</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Organisation, rigueur et adaptabilité</a:t>
            </a:r>
          </a:p>
        </p:txBody>
      </p:sp>
      <p:grpSp>
        <p:nvGrpSpPr>
          <p:cNvPr id="59" name="Group 58">
            <a:extLst>
              <a:ext uri="{FF2B5EF4-FFF2-40B4-BE49-F238E27FC236}">
                <a16:creationId xmlns:a16="http://schemas.microsoft.com/office/drawing/2014/main" id="{DC639F9F-DBF1-4E6F-8C20-20FCAB84DC0B}"/>
              </a:ext>
            </a:extLst>
          </p:cNvPr>
          <p:cNvGrpSpPr/>
          <p:nvPr/>
        </p:nvGrpSpPr>
        <p:grpSpPr>
          <a:xfrm>
            <a:off x="3084272" y="359647"/>
            <a:ext cx="3462525" cy="282193"/>
            <a:chOff x="302651" y="2112134"/>
            <a:chExt cx="3462525" cy="282193"/>
          </a:xfrm>
        </p:grpSpPr>
        <p:sp>
          <p:nvSpPr>
            <p:cNvPr id="60" name="Rectangle 59">
              <a:extLst>
                <a:ext uri="{FF2B5EF4-FFF2-40B4-BE49-F238E27FC236}">
                  <a16:creationId xmlns:a16="http://schemas.microsoft.com/office/drawing/2014/main" id="{3FA82710-5E7A-4FE9-9A69-37967BCCB16F}"/>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1" name="TextBox 60">
              <a:extLst>
                <a:ext uri="{FF2B5EF4-FFF2-40B4-BE49-F238E27FC236}">
                  <a16:creationId xmlns:a16="http://schemas.microsoft.com/office/drawing/2014/main" id="{35338791-48BE-431E-8BE7-E4FE8B3AD1D0}"/>
                </a:ext>
              </a:extLst>
            </p:cNvPr>
            <p:cNvSpPr txBox="1"/>
            <p:nvPr/>
          </p:nvSpPr>
          <p:spPr>
            <a:xfrm>
              <a:off x="376097" y="2117328"/>
              <a:ext cx="3319922" cy="276999"/>
            </a:xfrm>
            <a:prstGeom prst="rect">
              <a:avLst/>
            </a:prstGeom>
            <a:noFill/>
          </p:spPr>
          <p:txBody>
            <a:bodyPr wrap="square" rtlCol="0">
              <a:spAutoFit/>
            </a:bodyPr>
            <a:lstStyle/>
            <a:p>
              <a:pPr algn="ctr"/>
              <a:r>
                <a:rPr lang="fr-FR"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OBJECTIF PROFESSIONNEL</a:t>
              </a:r>
              <a:endPar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p:txBody>
        </p:sp>
      </p:grpSp>
      <p:sp>
        <p:nvSpPr>
          <p:cNvPr id="62" name="TextBox 61">
            <a:extLst>
              <a:ext uri="{FF2B5EF4-FFF2-40B4-BE49-F238E27FC236}">
                <a16:creationId xmlns:a16="http://schemas.microsoft.com/office/drawing/2014/main" id="{B9C1F0B2-FE7E-4BEF-9C02-01154F381F3A}"/>
              </a:ext>
            </a:extLst>
          </p:cNvPr>
          <p:cNvSpPr txBox="1"/>
          <p:nvPr/>
        </p:nvSpPr>
        <p:spPr>
          <a:xfrm>
            <a:off x="2989875" y="672525"/>
            <a:ext cx="3664499" cy="1200329"/>
          </a:xfrm>
          <a:prstGeom prst="rect">
            <a:avLst/>
          </a:prstGeom>
          <a:noFill/>
        </p:spPr>
        <p:txBody>
          <a:bodyPr wrap="square" rtlCol="0">
            <a:spAutoFit/>
          </a:bodyPr>
          <a:lstStyle/>
          <a:p>
            <a:pPr algn="just"/>
            <a:r>
              <a:rPr lang="fr-FR" sz="800" dirty="0">
                <a:latin typeface="Open Sans" panose="020B0606030504020204" pitchFamily="34" charset="0"/>
                <a:ea typeface="Open Sans" panose="020B0606030504020204" pitchFamily="34" charset="0"/>
                <a:cs typeface="Open Sans" panose="020B0606030504020204" pitchFamily="34" charset="0"/>
              </a:rPr>
              <a:t>Étudiante en BTS Management Commercial Opérationnel, je suis à la recherche d'une alternance dans une entreprise dynamique pour développer mes compétences en marketing, gestion de la relation client, gestion de projet et management d'équipe. Doté d'un excellent sens de l'écoute et de la communication, je suis capable d'analyser les besoins des clients et de proposer des solutions adaptées pour améliorer leur expérience. Ma rigueur, ma créativité et mon esprit d'initiative me permettent de m'adapter rapidement aux différentes situations et de trouver des solutions efficaces pour atteindre les objectifs fixés.</a:t>
            </a:r>
          </a:p>
        </p:txBody>
      </p:sp>
      <p:grpSp>
        <p:nvGrpSpPr>
          <p:cNvPr id="63" name="Group 62">
            <a:extLst>
              <a:ext uri="{FF2B5EF4-FFF2-40B4-BE49-F238E27FC236}">
                <a16:creationId xmlns:a16="http://schemas.microsoft.com/office/drawing/2014/main" id="{ECFDA108-DE8F-4029-B8AA-D811BB9A4D79}"/>
              </a:ext>
            </a:extLst>
          </p:cNvPr>
          <p:cNvGrpSpPr/>
          <p:nvPr/>
        </p:nvGrpSpPr>
        <p:grpSpPr>
          <a:xfrm>
            <a:off x="3084272" y="2012367"/>
            <a:ext cx="3462525" cy="279489"/>
            <a:chOff x="302651" y="2109644"/>
            <a:chExt cx="3462525" cy="279489"/>
          </a:xfrm>
        </p:grpSpPr>
        <p:sp>
          <p:nvSpPr>
            <p:cNvPr id="64" name="Rectangle 63">
              <a:extLst>
                <a:ext uri="{FF2B5EF4-FFF2-40B4-BE49-F238E27FC236}">
                  <a16:creationId xmlns:a16="http://schemas.microsoft.com/office/drawing/2014/main" id="{E8EAA238-F09A-42C0-9AFB-A7E9EA30736F}"/>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65" name="TextBox 64">
              <a:extLst>
                <a:ext uri="{FF2B5EF4-FFF2-40B4-BE49-F238E27FC236}">
                  <a16:creationId xmlns:a16="http://schemas.microsoft.com/office/drawing/2014/main" id="{03643FA0-ACA5-428C-917C-860607053952}"/>
                </a:ext>
              </a:extLst>
            </p:cNvPr>
            <p:cNvSpPr txBox="1"/>
            <p:nvPr/>
          </p:nvSpPr>
          <p:spPr>
            <a:xfrm>
              <a:off x="376097" y="2109644"/>
              <a:ext cx="331992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EXPERIENCE PROFESSIONNELLE</a:t>
              </a:r>
            </a:p>
          </p:txBody>
        </p:sp>
      </p:grpSp>
      <p:grpSp>
        <p:nvGrpSpPr>
          <p:cNvPr id="80" name="Group 79">
            <a:extLst>
              <a:ext uri="{FF2B5EF4-FFF2-40B4-BE49-F238E27FC236}">
                <a16:creationId xmlns:a16="http://schemas.microsoft.com/office/drawing/2014/main" id="{0D4550BD-DCB9-487D-BCE1-B5EAEF190B94}"/>
              </a:ext>
            </a:extLst>
          </p:cNvPr>
          <p:cNvGrpSpPr/>
          <p:nvPr/>
        </p:nvGrpSpPr>
        <p:grpSpPr>
          <a:xfrm>
            <a:off x="3084272" y="2391166"/>
            <a:ext cx="3462526" cy="1554117"/>
            <a:chOff x="3084272" y="2391166"/>
            <a:chExt cx="3462526" cy="1554117"/>
          </a:xfrm>
        </p:grpSpPr>
        <p:sp>
          <p:nvSpPr>
            <p:cNvPr id="67" name="TextBox 66">
              <a:extLst>
                <a:ext uri="{FF2B5EF4-FFF2-40B4-BE49-F238E27FC236}">
                  <a16:creationId xmlns:a16="http://schemas.microsoft.com/office/drawing/2014/main" id="{32AD0A88-240A-42B2-9A23-C4C6F579B1C0}"/>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2018 - ADJ</a:t>
              </a:r>
            </a:p>
          </p:txBody>
        </p:sp>
        <p:sp>
          <p:nvSpPr>
            <p:cNvPr id="69" name="TextBox 68">
              <a:extLst>
                <a:ext uri="{FF2B5EF4-FFF2-40B4-BE49-F238E27FC236}">
                  <a16:creationId xmlns:a16="http://schemas.microsoft.com/office/drawing/2014/main" id="{C9576587-F8EA-4142-B387-5E7A61DC5066}"/>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Nom de la Société I  Paris</a:t>
              </a:r>
            </a:p>
          </p:txBody>
        </p:sp>
        <p:sp>
          <p:nvSpPr>
            <p:cNvPr id="71" name="TextBox 70">
              <a:extLst>
                <a:ext uri="{FF2B5EF4-FFF2-40B4-BE49-F238E27FC236}">
                  <a16:creationId xmlns:a16="http://schemas.microsoft.com/office/drawing/2014/main" id="{8284E7B4-CF77-423C-8082-D2D886B905D0}"/>
                </a:ext>
              </a:extLst>
            </p:cNvPr>
            <p:cNvSpPr txBox="1"/>
            <p:nvPr/>
          </p:nvSpPr>
          <p:spPr>
            <a:xfrm>
              <a:off x="4143560" y="2391166"/>
              <a:ext cx="2403238" cy="215444"/>
            </a:xfrm>
            <a:prstGeom prst="rect">
              <a:avLst/>
            </a:prstGeom>
            <a:noFill/>
          </p:spPr>
          <p:txBody>
            <a:bodyPr wrap="square" rtlCol="0">
              <a:spAutoFit/>
            </a:bodyPr>
            <a:lstStyle/>
            <a:p>
              <a:r>
                <a:rPr lang="en-US" sz="800" b="1" dirty="0">
                  <a:latin typeface="Open Sans" panose="020B0606030504020204" pitchFamily="34" charset="0"/>
                  <a:ea typeface="Open Sans" panose="020B0606030504020204" pitchFamily="34" charset="0"/>
                  <a:cs typeface="Open Sans" panose="020B0606030504020204" pitchFamily="34" charset="0"/>
                </a:rPr>
                <a:t>STAGE COMMERCIAL</a:t>
              </a:r>
            </a:p>
          </p:txBody>
        </p:sp>
        <p:sp>
          <p:nvSpPr>
            <p:cNvPr id="72" name="TextBox 71">
              <a:extLst>
                <a:ext uri="{FF2B5EF4-FFF2-40B4-BE49-F238E27FC236}">
                  <a16:creationId xmlns:a16="http://schemas.microsoft.com/office/drawing/2014/main" id="{FB03A93B-4FC2-4AE1-AE7D-8EBE6B28A2E5}"/>
                </a:ext>
              </a:extLst>
            </p:cNvPr>
            <p:cNvSpPr txBox="1"/>
            <p:nvPr/>
          </p:nvSpPr>
          <p:spPr>
            <a:xfrm>
              <a:off x="4143560" y="2744954"/>
              <a:ext cx="2403238" cy="1200329"/>
            </a:xfrm>
            <a:prstGeom prst="rect">
              <a:avLst/>
            </a:prstGeom>
            <a:noFill/>
          </p:spPr>
          <p:txBody>
            <a:bodyPr wrap="square" rtlCol="0">
              <a:spAutoFit/>
            </a:bodyPr>
            <a:lstStyle/>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Gestion de la relation client : Accueil, conseil et fidélisation de la clientèle</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Participation à la gestion de stock et la mise en rayon</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Contribution à l'animation commerciale : Organisation d'événements, de promotions et de soldes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Analyse des ventes et des indicateurs de performance pour optimiser les résultats</a:t>
              </a:r>
            </a:p>
          </p:txBody>
        </p:sp>
      </p:grpSp>
      <p:grpSp>
        <p:nvGrpSpPr>
          <p:cNvPr id="79" name="Group 78">
            <a:extLst>
              <a:ext uri="{FF2B5EF4-FFF2-40B4-BE49-F238E27FC236}">
                <a16:creationId xmlns:a16="http://schemas.microsoft.com/office/drawing/2014/main" id="{D0458E0B-4A61-437F-84EB-A2434D204EE0}"/>
              </a:ext>
            </a:extLst>
          </p:cNvPr>
          <p:cNvGrpSpPr/>
          <p:nvPr/>
        </p:nvGrpSpPr>
        <p:grpSpPr>
          <a:xfrm>
            <a:off x="3042027" y="4247449"/>
            <a:ext cx="3462526" cy="1431006"/>
            <a:chOff x="3084272" y="3587712"/>
            <a:chExt cx="3462526" cy="1431006"/>
          </a:xfrm>
        </p:grpSpPr>
        <p:sp>
          <p:nvSpPr>
            <p:cNvPr id="75" name="TextBox 74">
              <a:extLst>
                <a:ext uri="{FF2B5EF4-FFF2-40B4-BE49-F238E27FC236}">
                  <a16:creationId xmlns:a16="http://schemas.microsoft.com/office/drawing/2014/main" id="{85F53872-286F-4F69-8302-74B17BAB6015}"/>
                </a:ext>
              </a:extLst>
            </p:cNvPr>
            <p:cNvSpPr txBox="1"/>
            <p:nvPr/>
          </p:nvSpPr>
          <p:spPr>
            <a:xfrm>
              <a:off x="3084272" y="3587712"/>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2014 - 2016</a:t>
              </a:r>
            </a:p>
          </p:txBody>
        </p:sp>
        <p:sp>
          <p:nvSpPr>
            <p:cNvPr id="76" name="TextBox 75">
              <a:extLst>
                <a:ext uri="{FF2B5EF4-FFF2-40B4-BE49-F238E27FC236}">
                  <a16:creationId xmlns:a16="http://schemas.microsoft.com/office/drawing/2014/main" id="{EC1A5766-05BD-4E77-9E8D-56B27986351A}"/>
                </a:ext>
              </a:extLst>
            </p:cNvPr>
            <p:cNvSpPr txBox="1"/>
            <p:nvPr/>
          </p:nvSpPr>
          <p:spPr>
            <a:xfrm>
              <a:off x="4143560" y="3756324"/>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Nom de </a:t>
              </a:r>
              <a:r>
                <a:rPr lang="en-US" sz="800">
                  <a:latin typeface="Open Sans" panose="020B0606030504020204" pitchFamily="34" charset="0"/>
                  <a:ea typeface="Open Sans" panose="020B0606030504020204" pitchFamily="34" charset="0"/>
                  <a:cs typeface="Open Sans" panose="020B0606030504020204" pitchFamily="34" charset="0"/>
                </a:rPr>
                <a:t>la Société </a:t>
              </a:r>
              <a:r>
                <a:rPr lang="en-US" sz="800" dirty="0">
                  <a:latin typeface="Open Sans" panose="020B0606030504020204" pitchFamily="34" charset="0"/>
                  <a:ea typeface="Open Sans" panose="020B0606030504020204" pitchFamily="34" charset="0"/>
                  <a:cs typeface="Open Sans" panose="020B0606030504020204" pitchFamily="34" charset="0"/>
                </a:rPr>
                <a:t>I  Paris</a:t>
              </a:r>
            </a:p>
          </p:txBody>
        </p:sp>
        <p:sp>
          <p:nvSpPr>
            <p:cNvPr id="77" name="TextBox 76">
              <a:extLst>
                <a:ext uri="{FF2B5EF4-FFF2-40B4-BE49-F238E27FC236}">
                  <a16:creationId xmlns:a16="http://schemas.microsoft.com/office/drawing/2014/main" id="{4509142D-DD32-4390-93C5-F3B58EFAE2AE}"/>
                </a:ext>
              </a:extLst>
            </p:cNvPr>
            <p:cNvSpPr txBox="1"/>
            <p:nvPr/>
          </p:nvSpPr>
          <p:spPr>
            <a:xfrm>
              <a:off x="4143560" y="3587712"/>
              <a:ext cx="2403238" cy="215444"/>
            </a:xfrm>
            <a:prstGeom prst="rect">
              <a:avLst/>
            </a:prstGeom>
            <a:noFill/>
          </p:spPr>
          <p:txBody>
            <a:bodyPr wrap="square" rtlCol="0">
              <a:spAutoFit/>
            </a:bodyPr>
            <a:lstStyle/>
            <a:p>
              <a:r>
                <a:rPr lang="en-US" sz="800" b="1" dirty="0">
                  <a:latin typeface="Open Sans" panose="020B0606030504020204" pitchFamily="34" charset="0"/>
                  <a:ea typeface="Open Sans" panose="020B0606030504020204" pitchFamily="34" charset="0"/>
                  <a:cs typeface="Open Sans" panose="020B0606030504020204" pitchFamily="34" charset="0"/>
                </a:rPr>
                <a:t>STAGE ASSISTANT CHEF DE PROJET</a:t>
              </a:r>
            </a:p>
          </p:txBody>
        </p:sp>
        <p:sp>
          <p:nvSpPr>
            <p:cNvPr id="78" name="TextBox 77">
              <a:extLst>
                <a:ext uri="{FF2B5EF4-FFF2-40B4-BE49-F238E27FC236}">
                  <a16:creationId xmlns:a16="http://schemas.microsoft.com/office/drawing/2014/main" id="{6D4771E3-F942-4102-82AC-68F623CA57E9}"/>
                </a:ext>
              </a:extLst>
            </p:cNvPr>
            <p:cNvSpPr txBox="1"/>
            <p:nvPr/>
          </p:nvSpPr>
          <p:spPr>
            <a:xfrm>
              <a:off x="4143560" y="3941500"/>
              <a:ext cx="2403238" cy="1077218"/>
            </a:xfrm>
            <a:prstGeom prst="rect">
              <a:avLst/>
            </a:prstGeom>
            <a:noFill/>
          </p:spPr>
          <p:txBody>
            <a:bodyPr wrap="square" rtlCol="0">
              <a:spAutoFit/>
            </a:bodyPr>
            <a:lstStyle/>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Assistance à la planification, la coordination et l’exécution de projets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Participation à la recherche de solutions techniques et organisationnelles</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Élaboration de documents de suivi de projet</a:t>
              </a:r>
            </a:p>
            <a:p>
              <a:pPr marL="171450" indent="-171450">
                <a:buFont typeface="Arial" panose="020B0604020202020204" pitchFamily="34" charset="0"/>
                <a:buChar char="•"/>
              </a:pPr>
              <a:r>
                <a:rPr lang="fr-FR" sz="800" dirty="0">
                  <a:latin typeface="Open Sans" panose="020B0606030504020204" pitchFamily="34" charset="0"/>
                  <a:ea typeface="Open Sans" panose="020B0606030504020204" pitchFamily="34" charset="0"/>
                  <a:cs typeface="Open Sans" panose="020B0606030504020204" pitchFamily="34" charset="0"/>
                </a:rPr>
                <a:t>Analyse de données pour le </a:t>
              </a:r>
              <a:r>
                <a:rPr lang="fr-FR" sz="800" dirty="0" err="1">
                  <a:latin typeface="Open Sans" panose="020B0606030504020204" pitchFamily="34" charset="0"/>
                  <a:ea typeface="Open Sans" panose="020B0606030504020204" pitchFamily="34" charset="0"/>
                  <a:cs typeface="Open Sans" panose="020B0606030504020204" pitchFamily="34" charset="0"/>
                </a:rPr>
                <a:t>reporting</a:t>
              </a:r>
              <a:r>
                <a:rPr lang="fr-FR" sz="800" dirty="0">
                  <a:latin typeface="Open Sans" panose="020B0606030504020204" pitchFamily="34" charset="0"/>
                  <a:ea typeface="Open Sans" panose="020B0606030504020204" pitchFamily="34" charset="0"/>
                  <a:cs typeface="Open Sans" panose="020B0606030504020204" pitchFamily="34" charset="0"/>
                </a:rPr>
                <a:t> de l'état d'avancement du projet</a:t>
              </a:r>
            </a:p>
          </p:txBody>
        </p:sp>
      </p:grpSp>
      <p:cxnSp>
        <p:nvCxnSpPr>
          <p:cNvPr id="87" name="Straight Connector 86">
            <a:extLst>
              <a:ext uri="{FF2B5EF4-FFF2-40B4-BE49-F238E27FC236}">
                <a16:creationId xmlns:a16="http://schemas.microsoft.com/office/drawing/2014/main" id="{6E7DD7A0-5D98-4707-906D-83751237BB8E}"/>
              </a:ext>
            </a:extLst>
          </p:cNvPr>
          <p:cNvCxnSpPr>
            <a:cxnSpLocks/>
          </p:cNvCxnSpPr>
          <p:nvPr/>
        </p:nvCxnSpPr>
        <p:spPr>
          <a:xfrm>
            <a:off x="4097456" y="2498888"/>
            <a:ext cx="0" cy="3294873"/>
          </a:xfrm>
          <a:prstGeom prst="line">
            <a:avLst/>
          </a:prstGeom>
          <a:ln w="63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C4ECBBF7-3A6D-4463-AB86-09A11590444E}"/>
              </a:ext>
            </a:extLst>
          </p:cNvPr>
          <p:cNvSpPr/>
          <p:nvPr/>
        </p:nvSpPr>
        <p:spPr>
          <a:xfrm>
            <a:off x="4050261" y="4299088"/>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0" name="Oval 89">
            <a:extLst>
              <a:ext uri="{FF2B5EF4-FFF2-40B4-BE49-F238E27FC236}">
                <a16:creationId xmlns:a16="http://schemas.microsoft.com/office/drawing/2014/main" id="{6EE531C1-82E4-4512-B7FD-EC4A6AFE71F3}"/>
              </a:ext>
            </a:extLst>
          </p:cNvPr>
          <p:cNvSpPr/>
          <p:nvPr/>
        </p:nvSpPr>
        <p:spPr>
          <a:xfrm>
            <a:off x="4051349" y="2450982"/>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91" name="Group 90">
            <a:extLst>
              <a:ext uri="{FF2B5EF4-FFF2-40B4-BE49-F238E27FC236}">
                <a16:creationId xmlns:a16="http://schemas.microsoft.com/office/drawing/2014/main" id="{75547B4A-5C77-468E-A4FF-00B127EB8BAC}"/>
              </a:ext>
            </a:extLst>
          </p:cNvPr>
          <p:cNvGrpSpPr/>
          <p:nvPr/>
        </p:nvGrpSpPr>
        <p:grpSpPr>
          <a:xfrm>
            <a:off x="3084272" y="6052351"/>
            <a:ext cx="3462525" cy="282193"/>
            <a:chOff x="302651" y="2112134"/>
            <a:chExt cx="3462525" cy="282193"/>
          </a:xfrm>
        </p:grpSpPr>
        <p:sp>
          <p:nvSpPr>
            <p:cNvPr id="92" name="Rectangle 91">
              <a:extLst>
                <a:ext uri="{FF2B5EF4-FFF2-40B4-BE49-F238E27FC236}">
                  <a16:creationId xmlns:a16="http://schemas.microsoft.com/office/drawing/2014/main" id="{10704A78-16F5-43FD-A953-A0450D294897}"/>
                </a:ext>
              </a:extLst>
            </p:cNvPr>
            <p:cNvSpPr/>
            <p:nvPr/>
          </p:nvSpPr>
          <p:spPr>
            <a:xfrm>
              <a:off x="302651" y="2112134"/>
              <a:ext cx="346252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93" name="TextBox 92">
              <a:extLst>
                <a:ext uri="{FF2B5EF4-FFF2-40B4-BE49-F238E27FC236}">
                  <a16:creationId xmlns:a16="http://schemas.microsoft.com/office/drawing/2014/main" id="{24A41850-430E-493E-BF82-3D5F66AA29FA}"/>
                </a:ext>
              </a:extLst>
            </p:cNvPr>
            <p:cNvSpPr txBox="1"/>
            <p:nvPr/>
          </p:nvSpPr>
          <p:spPr>
            <a:xfrm>
              <a:off x="376097" y="2117328"/>
              <a:ext cx="331992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FORMATION</a:t>
              </a:r>
            </a:p>
          </p:txBody>
        </p:sp>
      </p:grpSp>
      <p:grpSp>
        <p:nvGrpSpPr>
          <p:cNvPr id="94" name="Group 93">
            <a:extLst>
              <a:ext uri="{FF2B5EF4-FFF2-40B4-BE49-F238E27FC236}">
                <a16:creationId xmlns:a16="http://schemas.microsoft.com/office/drawing/2014/main" id="{41471ABE-8980-4A4D-A08F-D406D1024B53}"/>
              </a:ext>
            </a:extLst>
          </p:cNvPr>
          <p:cNvGrpSpPr/>
          <p:nvPr/>
        </p:nvGrpSpPr>
        <p:grpSpPr>
          <a:xfrm>
            <a:off x="3084272" y="6428660"/>
            <a:ext cx="3773726" cy="938563"/>
            <a:chOff x="3084272" y="2391166"/>
            <a:chExt cx="3773726" cy="938563"/>
          </a:xfrm>
        </p:grpSpPr>
        <p:sp>
          <p:nvSpPr>
            <p:cNvPr id="95" name="TextBox 94">
              <a:extLst>
                <a:ext uri="{FF2B5EF4-FFF2-40B4-BE49-F238E27FC236}">
                  <a16:creationId xmlns:a16="http://schemas.microsoft.com/office/drawing/2014/main" id="{88B33B08-ECBA-4B50-AA98-5EB35B371F92}"/>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2018 - ADJ</a:t>
              </a:r>
            </a:p>
          </p:txBody>
        </p:sp>
        <p:sp>
          <p:nvSpPr>
            <p:cNvPr id="96" name="TextBox 95">
              <a:extLst>
                <a:ext uri="{FF2B5EF4-FFF2-40B4-BE49-F238E27FC236}">
                  <a16:creationId xmlns:a16="http://schemas.microsoft.com/office/drawing/2014/main" id="{C95665A6-7CF8-49DF-AC8F-71C0735B8AF3}"/>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Lycée Marie Currie I Paris</a:t>
              </a:r>
            </a:p>
          </p:txBody>
        </p:sp>
        <p:sp>
          <p:nvSpPr>
            <p:cNvPr id="97" name="TextBox 96">
              <a:extLst>
                <a:ext uri="{FF2B5EF4-FFF2-40B4-BE49-F238E27FC236}">
                  <a16:creationId xmlns:a16="http://schemas.microsoft.com/office/drawing/2014/main" id="{AAC1D9E0-CBC6-4D6D-85E5-265A8E362E78}"/>
                </a:ext>
              </a:extLst>
            </p:cNvPr>
            <p:cNvSpPr txBox="1"/>
            <p:nvPr/>
          </p:nvSpPr>
          <p:spPr>
            <a:xfrm>
              <a:off x="4143559" y="2391166"/>
              <a:ext cx="2714439" cy="215444"/>
            </a:xfrm>
            <a:prstGeom prst="rect">
              <a:avLst/>
            </a:prstGeom>
            <a:noFill/>
          </p:spPr>
          <p:txBody>
            <a:bodyPr wrap="square" rtlCol="0">
              <a:spAutoFit/>
            </a:bodyPr>
            <a:lstStyle/>
            <a:p>
              <a:r>
                <a:rPr lang="fr-FR" sz="800" b="1" dirty="0">
                  <a:latin typeface="Open Sans" panose="020B0606030504020204" pitchFamily="34" charset="0"/>
                  <a:ea typeface="Open Sans" panose="020B0606030504020204" pitchFamily="34" charset="0"/>
                  <a:cs typeface="Open Sans" panose="020B0606030504020204" pitchFamily="34" charset="0"/>
                </a:rPr>
                <a:t>BTS MANAGEMENT COMMERCIAL - MCO</a:t>
              </a:r>
              <a:endParaRPr lang="en-US" sz="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98" name="TextBox 97">
              <a:extLst>
                <a:ext uri="{FF2B5EF4-FFF2-40B4-BE49-F238E27FC236}">
                  <a16:creationId xmlns:a16="http://schemas.microsoft.com/office/drawing/2014/main" id="{40F2C484-A1FA-4C59-9723-9D979B306DC0}"/>
                </a:ext>
              </a:extLst>
            </p:cNvPr>
            <p:cNvSpPr txBox="1"/>
            <p:nvPr/>
          </p:nvSpPr>
          <p:spPr>
            <a:xfrm>
              <a:off x="4143560" y="2744954"/>
              <a:ext cx="2403238" cy="584775"/>
            </a:xfrm>
            <a:prstGeom prst="rect">
              <a:avLst/>
            </a:prstGeom>
            <a:noFill/>
          </p:spPr>
          <p:txBody>
            <a:bodyPr wrap="square" rtlCol="0">
              <a:spAutoFit/>
            </a:bodyPr>
            <a:lstStyle/>
            <a:p>
              <a:r>
                <a:rPr lang="fr-FR" sz="800" dirty="0">
                  <a:latin typeface="Open Sans" panose="020B0606030504020204" pitchFamily="34" charset="0"/>
                  <a:ea typeface="Open Sans" panose="020B0606030504020204" pitchFamily="34" charset="0"/>
                  <a:cs typeface="Open Sans" panose="020B0606030504020204" pitchFamily="34" charset="0"/>
                </a:rPr>
                <a:t>Modules principaux : Marketing, Gestion de la relation client, Management d’équipe, Gestion de projet, Gestion des ressources humaines, Négociation et vente.</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grpSp>
      <p:cxnSp>
        <p:nvCxnSpPr>
          <p:cNvPr id="99" name="Straight Connector 98">
            <a:extLst>
              <a:ext uri="{FF2B5EF4-FFF2-40B4-BE49-F238E27FC236}">
                <a16:creationId xmlns:a16="http://schemas.microsoft.com/office/drawing/2014/main" id="{8B11CEE7-C9E0-472E-A7F6-6BE4C567ABDB}"/>
              </a:ext>
            </a:extLst>
          </p:cNvPr>
          <p:cNvCxnSpPr>
            <a:cxnSpLocks/>
          </p:cNvCxnSpPr>
          <p:nvPr/>
        </p:nvCxnSpPr>
        <p:spPr>
          <a:xfrm>
            <a:off x="4097456" y="6536382"/>
            <a:ext cx="0" cy="1723954"/>
          </a:xfrm>
          <a:prstGeom prst="line">
            <a:avLst/>
          </a:prstGeom>
          <a:ln w="63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EEB9F0C1-EB8E-40BD-82FF-986634D6EDE2}"/>
              </a:ext>
            </a:extLst>
          </p:cNvPr>
          <p:cNvSpPr/>
          <p:nvPr/>
        </p:nvSpPr>
        <p:spPr>
          <a:xfrm>
            <a:off x="4051349" y="6488476"/>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01" name="Group 100">
            <a:extLst>
              <a:ext uri="{FF2B5EF4-FFF2-40B4-BE49-F238E27FC236}">
                <a16:creationId xmlns:a16="http://schemas.microsoft.com/office/drawing/2014/main" id="{148DD6F0-5BE2-43CB-8666-A3049271B51D}"/>
              </a:ext>
            </a:extLst>
          </p:cNvPr>
          <p:cNvGrpSpPr/>
          <p:nvPr/>
        </p:nvGrpSpPr>
        <p:grpSpPr>
          <a:xfrm>
            <a:off x="3084272" y="7436771"/>
            <a:ext cx="3462526" cy="938563"/>
            <a:chOff x="3084272" y="2391166"/>
            <a:chExt cx="3462526" cy="938563"/>
          </a:xfrm>
        </p:grpSpPr>
        <p:sp>
          <p:nvSpPr>
            <p:cNvPr id="102" name="TextBox 101">
              <a:extLst>
                <a:ext uri="{FF2B5EF4-FFF2-40B4-BE49-F238E27FC236}">
                  <a16:creationId xmlns:a16="http://schemas.microsoft.com/office/drawing/2014/main" id="{7F90D02F-8700-4AAD-8B6C-B79A48BF86F1}"/>
                </a:ext>
              </a:extLst>
            </p:cNvPr>
            <p:cNvSpPr txBox="1"/>
            <p:nvPr/>
          </p:nvSpPr>
          <p:spPr>
            <a:xfrm>
              <a:off x="3084272" y="2391166"/>
              <a:ext cx="951709" cy="215444"/>
            </a:xfrm>
            <a:prstGeom prst="rect">
              <a:avLst/>
            </a:prstGeom>
            <a:noFill/>
          </p:spPr>
          <p:txBody>
            <a:bodyPr wrap="square" rtlCol="0">
              <a:spAutoFit/>
            </a:bodyPr>
            <a:lstStyle/>
            <a:p>
              <a:pPr algn="r"/>
              <a:r>
                <a:rPr lang="en-US" sz="800" b="1" dirty="0">
                  <a:latin typeface="Open Sans" panose="020B0606030504020204" pitchFamily="34" charset="0"/>
                  <a:ea typeface="Open Sans" panose="020B0606030504020204" pitchFamily="34" charset="0"/>
                  <a:cs typeface="Open Sans" panose="020B0606030504020204" pitchFamily="34" charset="0"/>
                </a:rPr>
                <a:t>2017 - 2018</a:t>
              </a:r>
            </a:p>
          </p:txBody>
        </p:sp>
        <p:sp>
          <p:nvSpPr>
            <p:cNvPr id="103" name="TextBox 102">
              <a:extLst>
                <a:ext uri="{FF2B5EF4-FFF2-40B4-BE49-F238E27FC236}">
                  <a16:creationId xmlns:a16="http://schemas.microsoft.com/office/drawing/2014/main" id="{CE9BC62A-D436-472A-B13C-320E27CDFB15}"/>
                </a:ext>
              </a:extLst>
            </p:cNvPr>
            <p:cNvSpPr txBox="1"/>
            <p:nvPr/>
          </p:nvSpPr>
          <p:spPr>
            <a:xfrm>
              <a:off x="4143560" y="2559778"/>
              <a:ext cx="2403238" cy="215444"/>
            </a:xfrm>
            <a:prstGeom prst="rect">
              <a:avLst/>
            </a:prstGeom>
            <a:noFill/>
          </p:spPr>
          <p:txBody>
            <a:bodyPr wrap="square" rtlCol="0">
              <a:spAutoFit/>
            </a:bodyPr>
            <a:lstStyle/>
            <a:p>
              <a:r>
                <a:rPr lang="en-US" sz="800" dirty="0">
                  <a:latin typeface="Open Sans" panose="020B0606030504020204" pitchFamily="34" charset="0"/>
                  <a:ea typeface="Open Sans" panose="020B0606030504020204" pitchFamily="34" charset="0"/>
                  <a:cs typeface="Open Sans" panose="020B0606030504020204" pitchFamily="34" charset="0"/>
                </a:rPr>
                <a:t>Lycée Marie Currie I Paris</a:t>
              </a:r>
            </a:p>
          </p:txBody>
        </p:sp>
        <p:sp>
          <p:nvSpPr>
            <p:cNvPr id="104" name="TextBox 103">
              <a:extLst>
                <a:ext uri="{FF2B5EF4-FFF2-40B4-BE49-F238E27FC236}">
                  <a16:creationId xmlns:a16="http://schemas.microsoft.com/office/drawing/2014/main" id="{6D4A9DB4-501B-48A6-BA2E-C877DAAEB790}"/>
                </a:ext>
              </a:extLst>
            </p:cNvPr>
            <p:cNvSpPr txBox="1"/>
            <p:nvPr/>
          </p:nvSpPr>
          <p:spPr>
            <a:xfrm>
              <a:off x="4143560" y="2391166"/>
              <a:ext cx="2403238" cy="215444"/>
            </a:xfrm>
            <a:prstGeom prst="rect">
              <a:avLst/>
            </a:prstGeom>
            <a:noFill/>
          </p:spPr>
          <p:txBody>
            <a:bodyPr wrap="square" rtlCol="0">
              <a:spAutoFit/>
            </a:bodyPr>
            <a:lstStyle/>
            <a:p>
              <a:r>
                <a:rPr lang="fr-FR" sz="800" b="1" dirty="0">
                  <a:latin typeface="Open Sans" panose="020B0606030504020204" pitchFamily="34" charset="0"/>
                  <a:ea typeface="Open Sans" panose="020B0606030504020204" pitchFamily="34" charset="0"/>
                  <a:cs typeface="Open Sans" panose="020B0606030504020204" pitchFamily="34" charset="0"/>
                </a:rPr>
                <a:t>BACCALAUREAT PROFESSIONNEL VENTE</a:t>
              </a:r>
              <a:endParaRPr lang="en-US" sz="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05" name="TextBox 104">
              <a:extLst>
                <a:ext uri="{FF2B5EF4-FFF2-40B4-BE49-F238E27FC236}">
                  <a16:creationId xmlns:a16="http://schemas.microsoft.com/office/drawing/2014/main" id="{BFC0D2C7-4AD2-41B3-BE3D-F2D48AE0BA4F}"/>
                </a:ext>
              </a:extLst>
            </p:cNvPr>
            <p:cNvSpPr txBox="1"/>
            <p:nvPr/>
          </p:nvSpPr>
          <p:spPr>
            <a:xfrm>
              <a:off x="4143560" y="2744954"/>
              <a:ext cx="2403238" cy="584775"/>
            </a:xfrm>
            <a:prstGeom prst="rect">
              <a:avLst/>
            </a:prstGeom>
            <a:noFill/>
          </p:spPr>
          <p:txBody>
            <a:bodyPr wrap="square" rtlCol="0">
              <a:spAutoFit/>
            </a:bodyPr>
            <a:lstStyle/>
            <a:p>
              <a:r>
                <a:rPr lang="fr-FR" sz="800" dirty="0">
                  <a:latin typeface="Open Sans" panose="020B0606030504020204" pitchFamily="34" charset="0"/>
                  <a:ea typeface="Open Sans" panose="020B0606030504020204" pitchFamily="34" charset="0"/>
                  <a:cs typeface="Open Sans" panose="020B0606030504020204" pitchFamily="34" charset="0"/>
                </a:rPr>
                <a:t>Modules principaux : Techniques de vente, Communication commerciale, Gestion commerciale, Connaissance des produits et services.</a:t>
              </a:r>
              <a:endParaRPr lang="en-US" sz="800" dirty="0">
                <a:latin typeface="Open Sans" panose="020B0606030504020204" pitchFamily="34" charset="0"/>
                <a:ea typeface="Open Sans" panose="020B0606030504020204" pitchFamily="34" charset="0"/>
                <a:cs typeface="Open Sans" panose="020B0606030504020204" pitchFamily="34" charset="0"/>
              </a:endParaRPr>
            </a:p>
          </p:txBody>
        </p:sp>
      </p:grpSp>
      <p:sp>
        <p:nvSpPr>
          <p:cNvPr id="106" name="Oval 105">
            <a:extLst>
              <a:ext uri="{FF2B5EF4-FFF2-40B4-BE49-F238E27FC236}">
                <a16:creationId xmlns:a16="http://schemas.microsoft.com/office/drawing/2014/main" id="{6B87A546-D4F9-4EF1-9730-AAF47ECE1D3E}"/>
              </a:ext>
            </a:extLst>
          </p:cNvPr>
          <p:cNvSpPr/>
          <p:nvPr/>
        </p:nvSpPr>
        <p:spPr>
          <a:xfrm>
            <a:off x="4051349" y="7486045"/>
            <a:ext cx="94342" cy="94342"/>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08" name="Group 107">
            <a:extLst>
              <a:ext uri="{FF2B5EF4-FFF2-40B4-BE49-F238E27FC236}">
                <a16:creationId xmlns:a16="http://schemas.microsoft.com/office/drawing/2014/main" id="{059E7EB1-7086-4B7A-A9CB-FAC22440137D}"/>
              </a:ext>
            </a:extLst>
          </p:cNvPr>
          <p:cNvGrpSpPr/>
          <p:nvPr/>
        </p:nvGrpSpPr>
        <p:grpSpPr>
          <a:xfrm>
            <a:off x="3084272" y="8531456"/>
            <a:ext cx="3462515" cy="282193"/>
            <a:chOff x="302651" y="2112134"/>
            <a:chExt cx="3462515" cy="282193"/>
          </a:xfrm>
        </p:grpSpPr>
        <p:sp>
          <p:nvSpPr>
            <p:cNvPr id="109" name="Rectangle 108">
              <a:extLst>
                <a:ext uri="{FF2B5EF4-FFF2-40B4-BE49-F238E27FC236}">
                  <a16:creationId xmlns:a16="http://schemas.microsoft.com/office/drawing/2014/main" id="{13808A10-95E3-4328-8635-8D9209327483}"/>
                </a:ext>
              </a:extLst>
            </p:cNvPr>
            <p:cNvSpPr/>
            <p:nvPr/>
          </p:nvSpPr>
          <p:spPr>
            <a:xfrm>
              <a:off x="302651" y="2112134"/>
              <a:ext cx="3462515" cy="276999"/>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TextBox 109">
              <a:extLst>
                <a:ext uri="{FF2B5EF4-FFF2-40B4-BE49-F238E27FC236}">
                  <a16:creationId xmlns:a16="http://schemas.microsoft.com/office/drawing/2014/main" id="{7AAE9019-BE87-4317-A38C-7A53EC5E0718}"/>
                </a:ext>
              </a:extLst>
            </p:cNvPr>
            <p:cNvSpPr txBox="1"/>
            <p:nvPr/>
          </p:nvSpPr>
          <p:spPr>
            <a:xfrm>
              <a:off x="376097" y="2117328"/>
              <a:ext cx="331992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HOBBIES</a:t>
              </a:r>
            </a:p>
          </p:txBody>
        </p:sp>
      </p:grpSp>
      <p:sp>
        <p:nvSpPr>
          <p:cNvPr id="131" name="TextBox 130">
            <a:extLst>
              <a:ext uri="{FF2B5EF4-FFF2-40B4-BE49-F238E27FC236}">
                <a16:creationId xmlns:a16="http://schemas.microsoft.com/office/drawing/2014/main" id="{D4F6370B-D483-4405-BC90-A8DA54BDBB4D}"/>
              </a:ext>
            </a:extLst>
          </p:cNvPr>
          <p:cNvSpPr txBox="1"/>
          <p:nvPr/>
        </p:nvSpPr>
        <p:spPr>
          <a:xfrm>
            <a:off x="3067637" y="8897957"/>
            <a:ext cx="1936687" cy="810222"/>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Pratique du sport collectif</a:t>
            </a:r>
          </a:p>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Lecture de romans policiers</a:t>
            </a:r>
          </a:p>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Bénévolat auprès d'associations caritatives</a:t>
            </a:r>
          </a:p>
        </p:txBody>
      </p:sp>
      <p:grpSp>
        <p:nvGrpSpPr>
          <p:cNvPr id="2" name="Group 33">
            <a:extLst>
              <a:ext uri="{FF2B5EF4-FFF2-40B4-BE49-F238E27FC236}">
                <a16:creationId xmlns:a16="http://schemas.microsoft.com/office/drawing/2014/main" id="{1D415433-687A-F552-09A3-592EE58A6F5E}"/>
              </a:ext>
            </a:extLst>
          </p:cNvPr>
          <p:cNvGrpSpPr/>
          <p:nvPr/>
        </p:nvGrpSpPr>
        <p:grpSpPr>
          <a:xfrm>
            <a:off x="318707" y="5364189"/>
            <a:ext cx="2561811" cy="282193"/>
            <a:chOff x="302651" y="2112134"/>
            <a:chExt cx="2561811" cy="282193"/>
          </a:xfrm>
        </p:grpSpPr>
        <p:sp>
          <p:nvSpPr>
            <p:cNvPr id="3" name="Rectangle 2">
              <a:extLst>
                <a:ext uri="{FF2B5EF4-FFF2-40B4-BE49-F238E27FC236}">
                  <a16:creationId xmlns:a16="http://schemas.microsoft.com/office/drawing/2014/main" id="{961F6133-DCB1-FBFD-6035-445C22A84273}"/>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sp>
          <p:nvSpPr>
            <p:cNvPr id="6" name="TextBox 35">
              <a:extLst>
                <a:ext uri="{FF2B5EF4-FFF2-40B4-BE49-F238E27FC236}">
                  <a16:creationId xmlns:a16="http://schemas.microsoft.com/office/drawing/2014/main" id="{4E81C80E-95D4-A78B-6801-B10D8CBA49BE}"/>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LOGICIELS</a:t>
              </a:r>
            </a:p>
          </p:txBody>
        </p:sp>
      </p:grpSp>
      <p:sp>
        <p:nvSpPr>
          <p:cNvPr id="7" name="TextBox 36">
            <a:extLst>
              <a:ext uri="{FF2B5EF4-FFF2-40B4-BE49-F238E27FC236}">
                <a16:creationId xmlns:a16="http://schemas.microsoft.com/office/drawing/2014/main" id="{882D4C69-DFC0-6D1D-D3F1-CF46F5E9485F}"/>
              </a:ext>
            </a:extLst>
          </p:cNvPr>
          <p:cNvSpPr txBox="1"/>
          <p:nvPr/>
        </p:nvSpPr>
        <p:spPr>
          <a:xfrm>
            <a:off x="302651" y="5812699"/>
            <a:ext cx="1396198"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Photoshop</a:t>
            </a:r>
          </a:p>
        </p:txBody>
      </p:sp>
      <p:sp>
        <p:nvSpPr>
          <p:cNvPr id="10" name="TextBox 37">
            <a:extLst>
              <a:ext uri="{FF2B5EF4-FFF2-40B4-BE49-F238E27FC236}">
                <a16:creationId xmlns:a16="http://schemas.microsoft.com/office/drawing/2014/main" id="{CC2641E1-E0F4-EB4B-4175-772397FDB143}"/>
              </a:ext>
            </a:extLst>
          </p:cNvPr>
          <p:cNvSpPr txBox="1"/>
          <p:nvPr/>
        </p:nvSpPr>
        <p:spPr>
          <a:xfrm>
            <a:off x="289356" y="6051390"/>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Illustrator</a:t>
            </a:r>
          </a:p>
        </p:txBody>
      </p:sp>
      <p:sp>
        <p:nvSpPr>
          <p:cNvPr id="11" name="TextBox 38">
            <a:extLst>
              <a:ext uri="{FF2B5EF4-FFF2-40B4-BE49-F238E27FC236}">
                <a16:creationId xmlns:a16="http://schemas.microsoft.com/office/drawing/2014/main" id="{1F3F10F1-6713-E84F-1F22-7C2163DC5EF5}"/>
              </a:ext>
            </a:extLst>
          </p:cNvPr>
          <p:cNvSpPr txBox="1"/>
          <p:nvPr/>
        </p:nvSpPr>
        <p:spPr>
          <a:xfrm>
            <a:off x="286437" y="6296569"/>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Adobe InDesign</a:t>
            </a:r>
          </a:p>
        </p:txBody>
      </p:sp>
      <p:sp>
        <p:nvSpPr>
          <p:cNvPr id="12" name="TextBox 39">
            <a:extLst>
              <a:ext uri="{FF2B5EF4-FFF2-40B4-BE49-F238E27FC236}">
                <a16:creationId xmlns:a16="http://schemas.microsoft.com/office/drawing/2014/main" id="{D61CA300-3DB6-6692-8828-F65AAD415342}"/>
              </a:ext>
            </a:extLst>
          </p:cNvPr>
          <p:cNvSpPr txBox="1"/>
          <p:nvPr/>
        </p:nvSpPr>
        <p:spPr>
          <a:xfrm>
            <a:off x="297907" y="6540539"/>
            <a:ext cx="1284677" cy="218008"/>
          </a:xfrm>
          <a:prstGeom prst="rect">
            <a:avLst/>
          </a:prstGeom>
          <a:noFill/>
        </p:spPr>
        <p:txBody>
          <a:bodyPr wrap="square" rtlCol="0">
            <a:spAutoFit/>
          </a:bodyPr>
          <a:lstStyle/>
          <a:p>
            <a:pPr>
              <a:lnSpc>
                <a:spcPct val="110000"/>
              </a:lnSpc>
            </a:pPr>
            <a:r>
              <a:rPr lang="en-US" sz="800" dirty="0">
                <a:latin typeface="Montserrat" panose="00000500000000000000" pitchFamily="50" charset="0"/>
                <a:ea typeface="Roboto Slab" pitchFamily="2" charset="0"/>
                <a:cs typeface="Roboto" panose="02000000000000000000" pitchFamily="2" charset="0"/>
              </a:rPr>
              <a:t>Microsoft Office</a:t>
            </a:r>
          </a:p>
        </p:txBody>
      </p:sp>
      <p:grpSp>
        <p:nvGrpSpPr>
          <p:cNvPr id="20" name="Group 40">
            <a:extLst>
              <a:ext uri="{FF2B5EF4-FFF2-40B4-BE49-F238E27FC236}">
                <a16:creationId xmlns:a16="http://schemas.microsoft.com/office/drawing/2014/main" id="{AAD9579B-C52F-D510-3417-019712428F1D}"/>
              </a:ext>
            </a:extLst>
          </p:cNvPr>
          <p:cNvGrpSpPr/>
          <p:nvPr/>
        </p:nvGrpSpPr>
        <p:grpSpPr>
          <a:xfrm>
            <a:off x="1735474" y="5876468"/>
            <a:ext cx="1154602" cy="86626"/>
            <a:chOff x="1418665" y="5786633"/>
            <a:chExt cx="1154602" cy="86626"/>
          </a:xfrm>
        </p:grpSpPr>
        <p:sp>
          <p:nvSpPr>
            <p:cNvPr id="53" name="Rectangle: Rounded Corners 41">
              <a:extLst>
                <a:ext uri="{FF2B5EF4-FFF2-40B4-BE49-F238E27FC236}">
                  <a16:creationId xmlns:a16="http://schemas.microsoft.com/office/drawing/2014/main" id="{654F1300-B49C-4053-820E-FEE5F6422BFA}"/>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Rectangle: Rounded Corners 42">
              <a:extLst>
                <a:ext uri="{FF2B5EF4-FFF2-40B4-BE49-F238E27FC236}">
                  <a16:creationId xmlns:a16="http://schemas.microsoft.com/office/drawing/2014/main" id="{B1962D3D-A28C-5693-CAC5-B19C2EBB5BBA}"/>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8" name="Group 43">
            <a:extLst>
              <a:ext uri="{FF2B5EF4-FFF2-40B4-BE49-F238E27FC236}">
                <a16:creationId xmlns:a16="http://schemas.microsoft.com/office/drawing/2014/main" id="{39D04AEF-CDA3-8898-0FE3-15E26DD4FAE2}"/>
              </a:ext>
            </a:extLst>
          </p:cNvPr>
          <p:cNvGrpSpPr/>
          <p:nvPr/>
        </p:nvGrpSpPr>
        <p:grpSpPr>
          <a:xfrm>
            <a:off x="1735474" y="6120125"/>
            <a:ext cx="1154602" cy="86626"/>
            <a:chOff x="1418665" y="5786633"/>
            <a:chExt cx="1154602" cy="86626"/>
          </a:xfrm>
        </p:grpSpPr>
        <p:sp>
          <p:nvSpPr>
            <p:cNvPr id="70" name="Rectangle: Rounded Corners 44">
              <a:extLst>
                <a:ext uri="{FF2B5EF4-FFF2-40B4-BE49-F238E27FC236}">
                  <a16:creationId xmlns:a16="http://schemas.microsoft.com/office/drawing/2014/main" id="{F9890ADC-0FE2-E942-999D-903313E046E2}"/>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3" name="Rectangle: Rounded Corners 45">
              <a:extLst>
                <a:ext uri="{FF2B5EF4-FFF2-40B4-BE49-F238E27FC236}">
                  <a16:creationId xmlns:a16="http://schemas.microsoft.com/office/drawing/2014/main" id="{CCB6F6F8-C03A-E4FF-990A-6930E3188B67}"/>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74" name="Group 46">
            <a:extLst>
              <a:ext uri="{FF2B5EF4-FFF2-40B4-BE49-F238E27FC236}">
                <a16:creationId xmlns:a16="http://schemas.microsoft.com/office/drawing/2014/main" id="{5DC76BDB-49B5-FC3E-0DD1-6060BB521A6C}"/>
              </a:ext>
            </a:extLst>
          </p:cNvPr>
          <p:cNvGrpSpPr/>
          <p:nvPr/>
        </p:nvGrpSpPr>
        <p:grpSpPr>
          <a:xfrm>
            <a:off x="1735474" y="6363782"/>
            <a:ext cx="1154602" cy="86626"/>
            <a:chOff x="1418665" y="5786633"/>
            <a:chExt cx="1154602" cy="86626"/>
          </a:xfrm>
        </p:grpSpPr>
        <p:sp>
          <p:nvSpPr>
            <p:cNvPr id="86" name="Rectangle: Rounded Corners 47">
              <a:extLst>
                <a:ext uri="{FF2B5EF4-FFF2-40B4-BE49-F238E27FC236}">
                  <a16:creationId xmlns:a16="http://schemas.microsoft.com/office/drawing/2014/main" id="{80A1B743-BE3D-5511-9B6C-CD01175F5007}"/>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7" name="Rectangle: Rounded Corners 48">
              <a:extLst>
                <a:ext uri="{FF2B5EF4-FFF2-40B4-BE49-F238E27FC236}">
                  <a16:creationId xmlns:a16="http://schemas.microsoft.com/office/drawing/2014/main" id="{D4971415-8FFC-DAB4-B931-00F31E9B2A6E}"/>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1" name="Group 49">
            <a:extLst>
              <a:ext uri="{FF2B5EF4-FFF2-40B4-BE49-F238E27FC236}">
                <a16:creationId xmlns:a16="http://schemas.microsoft.com/office/drawing/2014/main" id="{4C8F8A7F-107E-7174-296C-B112ED0BB533}"/>
              </a:ext>
            </a:extLst>
          </p:cNvPr>
          <p:cNvGrpSpPr/>
          <p:nvPr/>
        </p:nvGrpSpPr>
        <p:grpSpPr>
          <a:xfrm>
            <a:off x="1735474" y="6607440"/>
            <a:ext cx="1154602" cy="86626"/>
            <a:chOff x="1418665" y="5786633"/>
            <a:chExt cx="1154602" cy="86626"/>
          </a:xfrm>
        </p:grpSpPr>
        <p:sp>
          <p:nvSpPr>
            <p:cNvPr id="112" name="Rectangle: Rounded Corners 50">
              <a:extLst>
                <a:ext uri="{FF2B5EF4-FFF2-40B4-BE49-F238E27FC236}">
                  <a16:creationId xmlns:a16="http://schemas.microsoft.com/office/drawing/2014/main" id="{A30A93EA-9232-793B-6342-2F1B3244B292}"/>
                </a:ext>
              </a:extLst>
            </p:cNvPr>
            <p:cNvSpPr/>
            <p:nvPr/>
          </p:nvSpPr>
          <p:spPr>
            <a:xfrm>
              <a:off x="1418665" y="5786633"/>
              <a:ext cx="1154602" cy="86626"/>
            </a:xfrm>
            <a:prstGeom prst="round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3" name="Rectangle: Rounded Corners 51">
              <a:extLst>
                <a:ext uri="{FF2B5EF4-FFF2-40B4-BE49-F238E27FC236}">
                  <a16:creationId xmlns:a16="http://schemas.microsoft.com/office/drawing/2014/main" id="{CD732298-F343-67F7-5EC6-B6EBA2DD60A5}"/>
                </a:ext>
              </a:extLst>
            </p:cNvPr>
            <p:cNvSpPr/>
            <p:nvPr/>
          </p:nvSpPr>
          <p:spPr>
            <a:xfrm>
              <a:off x="1418665" y="5786633"/>
              <a:ext cx="940871" cy="8662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1" name="TextBox 130">
            <a:extLst>
              <a:ext uri="{FF2B5EF4-FFF2-40B4-BE49-F238E27FC236}">
                <a16:creationId xmlns:a16="http://schemas.microsoft.com/office/drawing/2014/main" id="{A08767AC-743B-DAE2-5DC5-3738ADF5D857}"/>
              </a:ext>
            </a:extLst>
          </p:cNvPr>
          <p:cNvSpPr txBox="1"/>
          <p:nvPr/>
        </p:nvSpPr>
        <p:spPr>
          <a:xfrm>
            <a:off x="4874666" y="8903151"/>
            <a:ext cx="1936687" cy="440890"/>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fr-FR" sz="800" dirty="0">
                <a:latin typeface="Montserrat" panose="00000500000000000000" pitchFamily="50" charset="0"/>
                <a:cs typeface="Roboto" panose="02000000000000000000" pitchFamily="2" charset="0"/>
              </a:rPr>
              <a:t>Trésorier du BDE </a:t>
            </a:r>
            <a:r>
              <a:rPr lang="fr-FR" sz="800" dirty="0" err="1">
                <a:latin typeface="Montserrat" panose="00000500000000000000" pitchFamily="50" charset="0"/>
                <a:cs typeface="Roboto" panose="02000000000000000000" pitchFamily="2" charset="0"/>
              </a:rPr>
              <a:t>Sup’Vente</a:t>
            </a:r>
            <a:r>
              <a:rPr lang="fr-FR" sz="800" dirty="0">
                <a:latin typeface="Montserrat" panose="00000500000000000000" pitchFamily="50" charset="0"/>
                <a:cs typeface="Roboto" panose="02000000000000000000" pitchFamily="2" charset="0"/>
              </a:rPr>
              <a:t> BTS MCO - Paris</a:t>
            </a:r>
          </a:p>
        </p:txBody>
      </p:sp>
      <p:grpSp>
        <p:nvGrpSpPr>
          <p:cNvPr id="22" name="Group 33">
            <a:extLst>
              <a:ext uri="{FF2B5EF4-FFF2-40B4-BE49-F238E27FC236}">
                <a16:creationId xmlns:a16="http://schemas.microsoft.com/office/drawing/2014/main" id="{62ECC128-1329-DB4E-ACE9-DFAFA960F6B7}"/>
              </a:ext>
            </a:extLst>
          </p:cNvPr>
          <p:cNvGrpSpPr/>
          <p:nvPr/>
        </p:nvGrpSpPr>
        <p:grpSpPr>
          <a:xfrm>
            <a:off x="297907" y="6934140"/>
            <a:ext cx="2561811" cy="282193"/>
            <a:chOff x="302651" y="2112134"/>
            <a:chExt cx="2561811" cy="282193"/>
          </a:xfrm>
        </p:grpSpPr>
        <p:sp>
          <p:nvSpPr>
            <p:cNvPr id="23" name="Rectangle 22">
              <a:extLst>
                <a:ext uri="{FF2B5EF4-FFF2-40B4-BE49-F238E27FC236}">
                  <a16:creationId xmlns:a16="http://schemas.microsoft.com/office/drawing/2014/main" id="{DF7D6022-CA62-E8C4-9979-70D6BCFFE4F3}"/>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sp>
          <p:nvSpPr>
            <p:cNvPr id="24" name="TextBox 35">
              <a:extLst>
                <a:ext uri="{FF2B5EF4-FFF2-40B4-BE49-F238E27FC236}">
                  <a16:creationId xmlns:a16="http://schemas.microsoft.com/office/drawing/2014/main" id="{6EE4C97D-C7E3-8862-736B-8F79B0C3DD1D}"/>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LANGUES</a:t>
              </a:r>
            </a:p>
          </p:txBody>
        </p:sp>
      </p:grpSp>
      <p:sp>
        <p:nvSpPr>
          <p:cNvPr id="25" name="TextBox 39">
            <a:extLst>
              <a:ext uri="{FF2B5EF4-FFF2-40B4-BE49-F238E27FC236}">
                <a16:creationId xmlns:a16="http://schemas.microsoft.com/office/drawing/2014/main" id="{4EDA00CD-1343-B28F-205E-44F705B900BD}"/>
              </a:ext>
            </a:extLst>
          </p:cNvPr>
          <p:cNvSpPr txBox="1"/>
          <p:nvPr/>
        </p:nvSpPr>
        <p:spPr>
          <a:xfrm>
            <a:off x="267956" y="7318465"/>
            <a:ext cx="2553260" cy="441980"/>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Français : Langue maternelle</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Anglais : Niveau intermédiaire (TOEIC : [100])</a:t>
            </a:r>
          </a:p>
        </p:txBody>
      </p:sp>
      <p:grpSp>
        <p:nvGrpSpPr>
          <p:cNvPr id="26" name="Group 33">
            <a:extLst>
              <a:ext uri="{FF2B5EF4-FFF2-40B4-BE49-F238E27FC236}">
                <a16:creationId xmlns:a16="http://schemas.microsoft.com/office/drawing/2014/main" id="{2C1E061A-CEB5-CA57-AEBE-845BBF359952}"/>
              </a:ext>
            </a:extLst>
          </p:cNvPr>
          <p:cNvGrpSpPr/>
          <p:nvPr/>
        </p:nvGrpSpPr>
        <p:grpSpPr>
          <a:xfrm>
            <a:off x="297907" y="7988304"/>
            <a:ext cx="2561811" cy="282193"/>
            <a:chOff x="302651" y="2112134"/>
            <a:chExt cx="2561811" cy="282193"/>
          </a:xfrm>
        </p:grpSpPr>
        <p:sp>
          <p:nvSpPr>
            <p:cNvPr id="27" name="Rectangle 26">
              <a:extLst>
                <a:ext uri="{FF2B5EF4-FFF2-40B4-BE49-F238E27FC236}">
                  <a16:creationId xmlns:a16="http://schemas.microsoft.com/office/drawing/2014/main" id="{F4545B74-C2FE-7115-AEFB-3A3143762D09}"/>
                </a:ext>
              </a:extLst>
            </p:cNvPr>
            <p:cNvSpPr/>
            <p:nvPr/>
          </p:nvSpPr>
          <p:spPr>
            <a:xfrm>
              <a:off x="302651" y="2112134"/>
              <a:ext cx="2561811" cy="276999"/>
            </a:xfrm>
            <a:prstGeom prst="rect">
              <a:avLst/>
            </a:prstGeom>
            <a:solidFill>
              <a:schemeClr val="bg1"/>
            </a:solid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solidFill>
              </a:endParaRPr>
            </a:p>
          </p:txBody>
        </p:sp>
        <p:sp>
          <p:nvSpPr>
            <p:cNvPr id="28" name="TextBox 35">
              <a:extLst>
                <a:ext uri="{FF2B5EF4-FFF2-40B4-BE49-F238E27FC236}">
                  <a16:creationId xmlns:a16="http://schemas.microsoft.com/office/drawing/2014/main" id="{6E7E10E1-8920-D10C-0A57-93EEB6699425}"/>
                </a:ext>
              </a:extLst>
            </p:cNvPr>
            <p:cNvSpPr txBox="1"/>
            <p:nvPr/>
          </p:nvSpPr>
          <p:spPr>
            <a:xfrm>
              <a:off x="376097" y="2117328"/>
              <a:ext cx="2395872" cy="276999"/>
            </a:xfrm>
            <a:prstGeom prst="rect">
              <a:avLst/>
            </a:prstGeom>
            <a:noFill/>
          </p:spPr>
          <p:txBody>
            <a:bodyPr wrap="square" rtlCol="0">
              <a:spAutoFit/>
            </a:bodyPr>
            <a:lstStyle/>
            <a:p>
              <a:pPr algn="ctr"/>
              <a:r>
                <a:rPr lang="en-US" sz="1200" b="1" dirty="0">
                  <a:solidFill>
                    <a:schemeClr val="accent5"/>
                  </a:solidFill>
                  <a:latin typeface="Open Sans" panose="020B0606030504020204" pitchFamily="34" charset="0"/>
                  <a:ea typeface="Open Sans" panose="020B0606030504020204" pitchFamily="34" charset="0"/>
                  <a:cs typeface="Open Sans" panose="020B0606030504020204" pitchFamily="34" charset="0"/>
                </a:rPr>
                <a:t>QUALITES</a:t>
              </a:r>
            </a:p>
          </p:txBody>
        </p:sp>
      </p:grpSp>
      <p:sp>
        <p:nvSpPr>
          <p:cNvPr id="29" name="TextBox 39">
            <a:extLst>
              <a:ext uri="{FF2B5EF4-FFF2-40B4-BE49-F238E27FC236}">
                <a16:creationId xmlns:a16="http://schemas.microsoft.com/office/drawing/2014/main" id="{7D037772-76A8-F210-5336-EBF4CA90EAB6}"/>
              </a:ext>
            </a:extLst>
          </p:cNvPr>
          <p:cNvSpPr txBox="1"/>
          <p:nvPr/>
        </p:nvSpPr>
        <p:spPr>
          <a:xfrm>
            <a:off x="267956" y="8372629"/>
            <a:ext cx="1121932" cy="811312"/>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Curiosité</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Persévérance</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Créativité</a:t>
            </a:r>
          </a:p>
          <a:p>
            <a:pPr marL="171450" indent="-171450">
              <a:lnSpc>
                <a:spcPct val="150000"/>
              </a:lnSpc>
              <a:buFont typeface="Courier New" panose="02070309020205020404" pitchFamily="49" charset="0"/>
              <a:buChar char="o"/>
            </a:pPr>
            <a:endParaRPr lang="fr-F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30" name="TextBox 39">
            <a:extLst>
              <a:ext uri="{FF2B5EF4-FFF2-40B4-BE49-F238E27FC236}">
                <a16:creationId xmlns:a16="http://schemas.microsoft.com/office/drawing/2014/main" id="{8387AA8F-BEB6-6683-2BC8-58DF56D1C15D}"/>
              </a:ext>
            </a:extLst>
          </p:cNvPr>
          <p:cNvSpPr txBox="1"/>
          <p:nvPr/>
        </p:nvSpPr>
        <p:spPr>
          <a:xfrm>
            <a:off x="1560781" y="8378898"/>
            <a:ext cx="1121932" cy="811312"/>
          </a:xfrm>
          <a:prstGeom prst="rect">
            <a:avLst/>
          </a:prstGeom>
          <a:noFill/>
        </p:spPr>
        <p:txBody>
          <a:bodyPr wrap="square" rtlCol="0">
            <a:spAutoFit/>
          </a:bodyPr>
          <a:lstStyle/>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Curiosité</a:t>
            </a:r>
          </a:p>
          <a:p>
            <a:pPr marL="171450" indent="-171450">
              <a:lnSpc>
                <a:spcPct val="150000"/>
              </a:lnSpc>
              <a:buFont typeface="Courier New" panose="02070309020205020404" pitchFamily="49" charset="0"/>
              <a:buChar char="o"/>
            </a:pPr>
            <a:r>
              <a:rPr lang="fr-FR" sz="800" dirty="0">
                <a:latin typeface="Open Sans" panose="020B0606030504020204" pitchFamily="34" charset="0"/>
                <a:ea typeface="Open Sans" panose="020B0606030504020204" pitchFamily="34" charset="0"/>
                <a:cs typeface="Open Sans" panose="020B0606030504020204" pitchFamily="34" charset="0"/>
              </a:rPr>
              <a:t>Autonomie</a:t>
            </a:r>
          </a:p>
          <a:p>
            <a:pPr>
              <a:lnSpc>
                <a:spcPct val="150000"/>
              </a:lnSpc>
            </a:pPr>
            <a:endParaRPr lang="fr-FR" sz="800" dirty="0">
              <a:latin typeface="Open Sans" panose="020B0606030504020204" pitchFamily="34" charset="0"/>
              <a:ea typeface="Open Sans" panose="020B0606030504020204" pitchFamily="34" charset="0"/>
              <a:cs typeface="Open Sans" panose="020B0606030504020204" pitchFamily="34" charset="0"/>
            </a:endParaRPr>
          </a:p>
          <a:p>
            <a:pPr marL="171450" indent="-171450">
              <a:lnSpc>
                <a:spcPct val="150000"/>
              </a:lnSpc>
              <a:buFont typeface="Courier New" panose="02070309020205020404" pitchFamily="49" charset="0"/>
              <a:buChar char="o"/>
            </a:pPr>
            <a:endParaRPr lang="fr-FR" sz="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32" name="Image 31">
            <a:extLst>
              <a:ext uri="{FF2B5EF4-FFF2-40B4-BE49-F238E27FC236}">
                <a16:creationId xmlns:a16="http://schemas.microsoft.com/office/drawing/2014/main" id="{DEA0E2A7-656D-DD92-4C68-1621E7299D4E}"/>
              </a:ext>
            </a:extLst>
          </p:cNvPr>
          <p:cNvPicPr>
            <a:picLocks noChangeAspect="1"/>
          </p:cNvPicPr>
          <p:nvPr/>
        </p:nvPicPr>
        <p:blipFill>
          <a:blip r:embed="rId2">
            <a:extLst>
              <a:ext uri="{28A0092B-C50C-407E-A947-70E740481C1C}">
                <a14:useLocalDpi xmlns:a14="http://schemas.microsoft.com/office/drawing/2010/main" val="0"/>
              </a:ext>
            </a:extLst>
          </a:blip>
          <a:srcRect t="15344" b="15344"/>
          <a:stretch/>
        </p:blipFill>
        <p:spPr>
          <a:xfrm>
            <a:off x="652290" y="152047"/>
            <a:ext cx="1664002" cy="1727239"/>
          </a:xfrm>
          <a:prstGeom prst="ellipse">
            <a:avLst/>
          </a:prstGeom>
          <a:solidFill>
            <a:srgbClr val="00B0F0"/>
          </a:solidFill>
          <a:ln w="41275">
            <a:solidFill>
              <a:schemeClr val="accent5"/>
            </a:solidFill>
          </a:ln>
        </p:spPr>
      </p:pic>
    </p:spTree>
    <p:extLst>
      <p:ext uri="{BB962C8B-B14F-4D97-AF65-F5344CB8AC3E}">
        <p14:creationId xmlns:p14="http://schemas.microsoft.com/office/powerpoint/2010/main" val="2065458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TotalTime>
  <Words>405</Words>
  <Application>Microsoft Office PowerPoint</Application>
  <PresentationFormat>Format A4 (210 x 297 mm)</PresentationFormat>
  <Paragraphs>55</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Calibri</vt:lpstr>
      <vt:lpstr>Calibri Light</vt:lpstr>
      <vt:lpstr>Courier New</vt:lpstr>
      <vt:lpstr>Montserrat</vt:lpstr>
      <vt:lpstr>Open Sans</vt:lpstr>
      <vt:lpstr>Office Theme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Everbest Informatics</dc:creator>
  <cp:lastModifiedBy>Joël Demingnou</cp:lastModifiedBy>
  <cp:revision>45</cp:revision>
  <dcterms:created xsi:type="dcterms:W3CDTF">2019-07-03T06:48:38Z</dcterms:created>
  <dcterms:modified xsi:type="dcterms:W3CDTF">2023-12-08T09:23:51Z</dcterms:modified>
</cp:coreProperties>
</file>